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729" r:id="rId2"/>
    <p:sldId id="3565" r:id="rId3"/>
    <p:sldId id="1504" r:id="rId4"/>
    <p:sldId id="3993" r:id="rId5"/>
    <p:sldId id="3994" r:id="rId6"/>
    <p:sldId id="3998" r:id="rId7"/>
    <p:sldId id="3967" r:id="rId8"/>
    <p:sldId id="1950" r:id="rId9"/>
    <p:sldId id="3567" r:id="rId10"/>
    <p:sldId id="3982" r:id="rId11"/>
    <p:sldId id="3983" r:id="rId12"/>
    <p:sldId id="3984" r:id="rId13"/>
    <p:sldId id="3985" r:id="rId14"/>
    <p:sldId id="3986" r:id="rId15"/>
    <p:sldId id="3987" r:id="rId16"/>
    <p:sldId id="3988" r:id="rId17"/>
    <p:sldId id="3989" r:id="rId18"/>
    <p:sldId id="3990" r:id="rId19"/>
    <p:sldId id="3896" r:id="rId20"/>
    <p:sldId id="3992" r:id="rId21"/>
    <p:sldId id="3876" r:id="rId22"/>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3" d="100"/>
          <a:sy n="93" d="100"/>
        </p:scale>
        <p:origin x="858"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49512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10</a:t>
            </a:fld>
            <a:endParaRPr lang="en-US" dirty="0"/>
          </a:p>
        </p:txBody>
      </p:sp>
    </p:spTree>
    <p:extLst>
      <p:ext uri="{BB962C8B-B14F-4D97-AF65-F5344CB8AC3E}">
        <p14:creationId xmlns:p14="http://schemas.microsoft.com/office/powerpoint/2010/main" val="398963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Recursion (23)</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Recursion (23)</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Recursion (23)</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Recursion (23)</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Recursion (23)</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2" name="TextBox 11">
            <a:extLst>
              <a:ext uri="{FF2B5EF4-FFF2-40B4-BE49-F238E27FC236}">
                <a16:creationId xmlns:a16="http://schemas.microsoft.com/office/drawing/2014/main" id="{BD7CDDA2-0C4F-444A-823C-51A5EA09D4E7}"/>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a:t>
            </a:r>
            <a:r>
              <a:rPr lang="en-US" sz="2200" b="1" dirty="0"/>
              <a:t>Recursion, 7.3-4 (23)</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Cells in a Blob</a:t>
            </a:r>
          </a:p>
        </p:txBody>
      </p:sp>
      <p:sp>
        <p:nvSpPr>
          <p:cNvPr id="3" name="Content Placeholder 2"/>
          <p:cNvSpPr>
            <a:spLocks noGrp="1"/>
          </p:cNvSpPr>
          <p:nvPr>
            <p:ph sz="quarter" idx="1"/>
          </p:nvPr>
        </p:nvSpPr>
        <p:spPr/>
        <p:txBody>
          <a:bodyPr/>
          <a:lstStyle/>
          <a:p>
            <a:r>
              <a:rPr lang="en-US" sz="2000" dirty="0"/>
              <a:t>Consider how we might process an image that is presented as a two-dimensional grid of color values.</a:t>
            </a:r>
          </a:p>
          <a:p>
            <a:r>
              <a:rPr lang="en-US" sz="2000" dirty="0"/>
              <a:t>Information in the image may come from</a:t>
            </a:r>
          </a:p>
          <a:p>
            <a:pPr lvl="1"/>
            <a:r>
              <a:rPr lang="en-US" sz="1800" dirty="0"/>
              <a:t>Medical records (X-ray, MRI, death records, …)</a:t>
            </a:r>
          </a:p>
          <a:p>
            <a:pPr lvl="1">
              <a:spcBef>
                <a:spcPts val="0"/>
              </a:spcBef>
            </a:pPr>
            <a:r>
              <a:rPr lang="en-US" sz="1800" dirty="0"/>
              <a:t>Big data (NSA, Google, Facebook, …)</a:t>
            </a:r>
          </a:p>
          <a:p>
            <a:pPr lvl="1">
              <a:spcBef>
                <a:spcPts val="0"/>
              </a:spcBef>
            </a:pPr>
            <a:r>
              <a:rPr lang="en-US" sz="1800" dirty="0"/>
              <a:t>Satellite imagery</a:t>
            </a:r>
          </a:p>
          <a:p>
            <a:pPr lvl="1">
              <a:spcBef>
                <a:spcPts val="0"/>
              </a:spcBef>
            </a:pPr>
            <a:r>
              <a:rPr lang="en-US" sz="1800" dirty="0"/>
              <a:t>Shopping networks</a:t>
            </a:r>
          </a:p>
          <a:p>
            <a:r>
              <a:rPr lang="en-US" sz="2000" dirty="0"/>
              <a:t>Problem:</a:t>
            </a:r>
          </a:p>
          <a:p>
            <a:pPr lvl="1"/>
            <a:r>
              <a:rPr lang="en-US" sz="1800" dirty="0"/>
              <a:t>The goal is to determine the size of any area in the image that is considered abnormal because of its color values.</a:t>
            </a:r>
          </a:p>
          <a:p>
            <a:pPr lvl="1"/>
            <a:r>
              <a:rPr lang="en-US" sz="1800" dirty="0"/>
              <a:t>Given a two-dimensional grid of cells, each cell contains either a normal background color or a second color, which indicates the presence of an abnormality.</a:t>
            </a:r>
          </a:p>
          <a:p>
            <a:pPr lvl="1"/>
            <a:r>
              <a:rPr lang="en-US" sz="1800" dirty="0"/>
              <a:t>A </a:t>
            </a:r>
            <a:r>
              <a:rPr lang="en-US" sz="1800" i="1" dirty="0"/>
              <a:t>blob</a:t>
            </a:r>
            <a:r>
              <a:rPr lang="en-US" sz="1800" dirty="0"/>
              <a:t> is a collection of contiguous abnormal cells.</a:t>
            </a:r>
          </a:p>
          <a:p>
            <a:pPr lvl="1"/>
            <a:r>
              <a:rPr lang="en-US" sz="1800" dirty="0"/>
              <a:t>A user will enter the x, y coordinates of a cell in the blob, and the program will determine the count of all cells in that blob.</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pic>
        <p:nvPicPr>
          <p:cNvPr id="6" name="Picture 2"/>
          <p:cNvPicPr>
            <a:picLocks noChangeAspect="1" noChangeArrowheads="1"/>
          </p:cNvPicPr>
          <p:nvPr/>
        </p:nvPicPr>
        <p:blipFill>
          <a:blip r:embed="rId3"/>
          <a:srcRect/>
          <a:stretch>
            <a:fillRect/>
          </a:stretch>
        </p:blipFill>
        <p:spPr bwMode="auto">
          <a:xfrm>
            <a:off x="7696201" y="1905001"/>
            <a:ext cx="1457325" cy="1477963"/>
          </a:xfrm>
          <a:prstGeom prst="rect">
            <a:avLst/>
          </a:prstGeom>
          <a:noFill/>
          <a:ln w="9525">
            <a:noFill/>
            <a:miter lim="800000"/>
            <a:headEnd/>
            <a:tailEnd/>
          </a:ln>
        </p:spPr>
      </p:pic>
      <p:pic>
        <p:nvPicPr>
          <p:cNvPr id="9" name="Picture 8">
            <a:extLst>
              <a:ext uri="{FF2B5EF4-FFF2-40B4-BE49-F238E27FC236}">
                <a16:creationId xmlns:a16="http://schemas.microsoft.com/office/drawing/2014/main" id="{4BE8E955-6149-4340-B251-9AD471A76E53}"/>
              </a:ext>
            </a:extLst>
          </p:cNvPr>
          <p:cNvPicPr>
            <a:picLocks noChangeAspect="1"/>
          </p:cNvPicPr>
          <p:nvPr/>
        </p:nvPicPr>
        <p:blipFill>
          <a:blip r:embed="rId4"/>
          <a:stretch>
            <a:fillRect/>
          </a:stretch>
        </p:blipFill>
        <p:spPr>
          <a:xfrm>
            <a:off x="1858778" y="4022579"/>
            <a:ext cx="3842343" cy="2651760"/>
          </a:xfrm>
          <a:prstGeom prst="rect">
            <a:avLst/>
          </a:prstGeom>
        </p:spPr>
      </p:pic>
      <p:pic>
        <p:nvPicPr>
          <p:cNvPr id="7" name="Picture 6">
            <a:extLst>
              <a:ext uri="{FF2B5EF4-FFF2-40B4-BE49-F238E27FC236}">
                <a16:creationId xmlns:a16="http://schemas.microsoft.com/office/drawing/2014/main" id="{4A1F9EA6-7B92-49A0-BC46-A02DCAE50DAB}"/>
              </a:ext>
            </a:extLst>
          </p:cNvPr>
          <p:cNvPicPr>
            <a:picLocks/>
          </p:cNvPicPr>
          <p:nvPr/>
        </p:nvPicPr>
        <p:blipFill>
          <a:blip r:embed="rId5"/>
          <a:stretch>
            <a:fillRect/>
          </a:stretch>
        </p:blipFill>
        <p:spPr>
          <a:xfrm>
            <a:off x="5701120" y="4022579"/>
            <a:ext cx="3840480" cy="2651760"/>
          </a:xfrm>
          <a:prstGeom prst="rect">
            <a:avLst/>
          </a:prstGeom>
        </p:spPr>
      </p:pic>
    </p:spTree>
    <p:extLst>
      <p:ext uri="{BB962C8B-B14F-4D97-AF65-F5344CB8AC3E}">
        <p14:creationId xmlns:p14="http://schemas.microsoft.com/office/powerpoint/2010/main" val="18492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sp>
        <p:nvSpPr>
          <p:cNvPr id="5" name="TextBox 4"/>
          <p:cNvSpPr txBox="1"/>
          <p:nvPr/>
        </p:nvSpPr>
        <p:spPr>
          <a:xfrm>
            <a:off x="1000892" y="1295400"/>
            <a:ext cx="8610600" cy="5309146"/>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#include &lt;</a:t>
            </a:r>
            <a:r>
              <a:rPr lang="en-US" sz="1500" b="1" dirty="0" err="1">
                <a:latin typeface="Consolas" panose="020B0609020204030204" pitchFamily="49" charset="0"/>
                <a:cs typeface="Consolas" panose="020B0609020204030204" pitchFamily="49" charset="0"/>
              </a:rPr>
              <a:t>iostream</a:t>
            </a:r>
            <a:r>
              <a:rPr lang="en-US" sz="1500" b="1" dirty="0">
                <a:latin typeface="Consolas" panose="020B0609020204030204" pitchFamily="49" charset="0"/>
                <a:cs typeface="Consolas" panose="020B0609020204030204" pitchFamily="49" charset="0"/>
              </a:rPr>
              <a:t>&gt;</a:t>
            </a:r>
          </a:p>
          <a:p>
            <a:r>
              <a:rPr lang="en-US" sz="1500" b="1" dirty="0">
                <a:latin typeface="Consolas" panose="020B0609020204030204" pitchFamily="49" charset="0"/>
                <a:cs typeface="Consolas" panose="020B0609020204030204" pitchFamily="49" charset="0"/>
              </a:rPr>
              <a:t>using namespace std;</a:t>
            </a:r>
          </a:p>
          <a:p>
            <a:endParaRPr lang="en-US" sz="800" b="1" dirty="0">
              <a:latin typeface="Consolas" panose="020B0609020204030204" pitchFamily="49" charset="0"/>
              <a:cs typeface="Consolas" panose="020B0609020204030204" pitchFamily="49" charset="0"/>
            </a:endParaRPr>
          </a:p>
          <a:p>
            <a:r>
              <a:rPr lang="en-US" sz="1500" b="1" dirty="0" err="1">
                <a:latin typeface="Consolas" panose="020B0609020204030204" pitchFamily="49" charset="0"/>
                <a:cs typeface="Consolas" panose="020B0609020204030204" pitchFamily="49" charset="0"/>
              </a:rPr>
              <a:t>enum</a:t>
            </a:r>
            <a:r>
              <a:rPr lang="en-US" sz="1500" b="1" dirty="0">
                <a:latin typeface="Consolas" panose="020B0609020204030204" pitchFamily="49" charset="0"/>
                <a:cs typeface="Consolas" panose="020B0609020204030204" pitchFamily="49" charset="0"/>
              </a:rPr>
              <a:t> color { NORMAL, ABNORMAL, TEMPORARY };</a:t>
            </a:r>
          </a:p>
          <a:p>
            <a:r>
              <a:rPr lang="en-US" sz="1500" b="1" dirty="0">
                <a:latin typeface="Consolas" panose="020B0609020204030204" pitchFamily="49" charset="0"/>
                <a:cs typeface="Consolas" panose="020B0609020204030204" pitchFamily="49" charset="0"/>
              </a:rPr>
              <a:t>const int ROW_SIZE = 5;</a:t>
            </a:r>
          </a:p>
          <a:p>
            <a:r>
              <a:rPr lang="en-US" sz="1500" b="1" dirty="0">
                <a:latin typeface="Consolas" panose="020B0609020204030204" pitchFamily="49" charset="0"/>
                <a:cs typeface="Consolas" panose="020B0609020204030204" pitchFamily="49" charset="0"/>
              </a:rPr>
              <a:t>const int COL_SIZE = 5;</a:t>
            </a:r>
          </a:p>
          <a:p>
            <a:r>
              <a:rPr lang="en-US" sz="1500" b="1" dirty="0">
                <a:latin typeface="Consolas" panose="020B0609020204030204" pitchFamily="49" charset="0"/>
                <a:cs typeface="Consolas" panose="020B0609020204030204" pitchFamily="49" charset="0"/>
              </a:rPr>
              <a:t>int cells(color[ROW_SIZE][COL_SIZE], int, int) { ...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int main()</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int row, col;</a:t>
            </a:r>
          </a:p>
          <a:p>
            <a:r>
              <a:rPr lang="en-US" sz="1500" b="1" dirty="0">
                <a:latin typeface="Consolas" panose="020B0609020204030204" pitchFamily="49" charset="0"/>
                <a:cs typeface="Consolas" panose="020B0609020204030204" pitchFamily="49" charset="0"/>
              </a:rPr>
              <a:t>   color grid[ROW_SIZE][COL_SIZE] =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 Enter row and column of a cell in the blob</a:t>
            </a:r>
          </a:p>
          <a:p>
            <a:r>
              <a:rPr lang="en-US" sz="1500" b="1" dirty="0">
                <a:latin typeface="Consolas" panose="020B0609020204030204" pitchFamily="49" charset="0"/>
                <a:cs typeface="Consolas" panose="020B0609020204030204" pitchFamily="49" charset="0"/>
              </a:rPr>
              <a:t>   cout &lt;&lt; "Enter row: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row;</a:t>
            </a:r>
          </a:p>
          <a:p>
            <a:r>
              <a:rPr lang="en-US" sz="1500" b="1" dirty="0">
                <a:latin typeface="Consolas" panose="020B0609020204030204" pitchFamily="49" charset="0"/>
                <a:cs typeface="Consolas" panose="020B0609020204030204" pitchFamily="49" charset="0"/>
              </a:rPr>
              <a:t>   cout &lt;&lt; "Enter column: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col;</a:t>
            </a:r>
          </a:p>
          <a:p>
            <a:r>
              <a:rPr lang="en-US" sz="1500" b="1" dirty="0">
                <a:latin typeface="Consolas" panose="020B0609020204030204" pitchFamily="49" charset="0"/>
                <a:cs typeface="Consolas" panose="020B0609020204030204" pitchFamily="49" charset="0"/>
              </a:rPr>
              <a:t>   // Output cells in blob containing grid[row][col]</a:t>
            </a:r>
          </a:p>
          <a:p>
            <a:r>
              <a:rPr lang="en-US" sz="1500" b="1" dirty="0">
                <a:latin typeface="Consolas" panose="020B0609020204030204" pitchFamily="49" charset="0"/>
                <a:cs typeface="Consolas" panose="020B0609020204030204" pitchFamily="49" charset="0"/>
              </a:rPr>
              <a:t>   cout &lt;&lt; cells(grid, row, col) &lt;&lt; endl;</a:t>
            </a:r>
          </a:p>
          <a:p>
            <a:r>
              <a:rPr lang="en-US" sz="1500" b="1" dirty="0">
                <a:latin typeface="Consolas" panose="020B0609020204030204" pitchFamily="49" charset="0"/>
                <a:cs typeface="Consolas" panose="020B0609020204030204" pitchFamily="49" charset="0"/>
              </a:rPr>
              <a:t>}</a:t>
            </a:r>
          </a:p>
        </p:txBody>
      </p:sp>
      <p:grpSp>
        <p:nvGrpSpPr>
          <p:cNvPr id="9" name="Group 8">
            <a:extLst>
              <a:ext uri="{FF2B5EF4-FFF2-40B4-BE49-F238E27FC236}">
                <a16:creationId xmlns:a16="http://schemas.microsoft.com/office/drawing/2014/main" id="{88483ECA-51BA-4A99-A71D-55724C6DDF57}"/>
              </a:ext>
            </a:extLst>
          </p:cNvPr>
          <p:cNvGrpSpPr/>
          <p:nvPr/>
        </p:nvGrpSpPr>
        <p:grpSpPr>
          <a:xfrm>
            <a:off x="772292" y="1371600"/>
            <a:ext cx="9282434" cy="3733800"/>
            <a:chOff x="228600" y="1371600"/>
            <a:chExt cx="9282434" cy="3733800"/>
          </a:xfrm>
        </p:grpSpPr>
        <p:pic>
          <p:nvPicPr>
            <p:cNvPr id="6" name="Picture 2">
              <a:extLst>
                <a:ext uri="{FF2B5EF4-FFF2-40B4-BE49-F238E27FC236}">
                  <a16:creationId xmlns:a16="http://schemas.microsoft.com/office/drawing/2014/main" id="{83642A8F-8E9F-4879-9252-2ADE6759A518}"/>
                </a:ext>
              </a:extLst>
            </p:cNvPr>
            <p:cNvPicPr>
              <a:picLocks noChangeAspect="1" noChangeArrowheads="1"/>
            </p:cNvPicPr>
            <p:nvPr/>
          </p:nvPicPr>
          <p:blipFill>
            <a:blip r:embed="rId2"/>
            <a:srcRect/>
            <a:stretch>
              <a:fillRect/>
            </a:stretch>
          </p:blipFill>
          <p:spPr bwMode="auto">
            <a:xfrm>
              <a:off x="8053709" y="1371600"/>
              <a:ext cx="1457325" cy="1477963"/>
            </a:xfrm>
            <a:prstGeom prst="rect">
              <a:avLst/>
            </a:prstGeom>
            <a:noFill/>
            <a:ln w="9525">
              <a:noFill/>
              <a:miter lim="800000"/>
              <a:headEnd/>
              <a:tailEnd/>
            </a:ln>
          </p:spPr>
        </p:pic>
        <p:sp>
          <p:nvSpPr>
            <p:cNvPr id="7" name="Rounded Rectangle 2">
              <a:extLst>
                <a:ext uri="{FF2B5EF4-FFF2-40B4-BE49-F238E27FC236}">
                  <a16:creationId xmlns:a16="http://schemas.microsoft.com/office/drawing/2014/main" id="{8E9FDAE8-5A5C-472B-B131-4C365CA2AB63}"/>
                </a:ext>
              </a:extLst>
            </p:cNvPr>
            <p:cNvSpPr/>
            <p:nvPr/>
          </p:nvSpPr>
          <p:spPr>
            <a:xfrm>
              <a:off x="228600" y="3627437"/>
              <a:ext cx="7321384" cy="1477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ed Rectangle 2">
            <a:extLst>
              <a:ext uri="{FF2B5EF4-FFF2-40B4-BE49-F238E27FC236}">
                <a16:creationId xmlns:a16="http://schemas.microsoft.com/office/drawing/2014/main" id="{9C881E4C-04C0-472E-8CE1-E1EDB12AFC54}"/>
              </a:ext>
            </a:extLst>
          </p:cNvPr>
          <p:cNvSpPr/>
          <p:nvPr/>
        </p:nvSpPr>
        <p:spPr>
          <a:xfrm>
            <a:off x="772292" y="1894113"/>
            <a:ext cx="5406086" cy="3424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3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12</a:t>
            </a:fld>
            <a:endParaRPr lang="en-US" dirty="0"/>
          </a:p>
        </p:txBody>
      </p:sp>
      <p:sp>
        <p:nvSpPr>
          <p:cNvPr id="5" name="TextBox 4"/>
          <p:cNvSpPr txBox="1"/>
          <p:nvPr/>
        </p:nvSpPr>
        <p:spPr>
          <a:xfrm>
            <a:off x="889683" y="1295400"/>
            <a:ext cx="8686800" cy="4832092"/>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 Count number of blob cells that contains grid[r][c]</a:t>
            </a:r>
          </a:p>
          <a:p>
            <a:r>
              <a:rPr lang="en-US" sz="1500" b="1" dirty="0">
                <a:latin typeface="Consolas" panose="020B0609020204030204" pitchFamily="49" charset="0"/>
                <a:cs typeface="Consolas" panose="020B0609020204030204" pitchFamily="49" charset="0"/>
              </a:rPr>
              <a:t>    pre:  Abnormal cells are in ABNORMAL color.</a:t>
            </a:r>
          </a:p>
          <a:p>
            <a:r>
              <a:rPr lang="en-US" sz="1500" b="1" dirty="0">
                <a:latin typeface="Consolas" panose="020B0609020204030204" pitchFamily="49" charset="0"/>
                <a:cs typeface="Consolas" panose="020B0609020204030204" pitchFamily="49" charset="0"/>
              </a:rPr>
              <a:t>          Other cells are in NORMAL color.</a:t>
            </a:r>
          </a:p>
          <a:p>
            <a:r>
              <a:rPr lang="en-US" sz="1500" b="1" dirty="0">
                <a:latin typeface="Consolas" panose="020B0609020204030204" pitchFamily="49" charset="0"/>
                <a:cs typeface="Consolas" panose="020B0609020204030204" pitchFamily="49" charset="0"/>
              </a:rPr>
              <a:t>    post: All cells in the blob are in TEMPORARY color.</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r The row of the blob cell</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c The column of a blob cell</a:t>
            </a:r>
          </a:p>
          <a:p>
            <a:r>
              <a:rPr lang="en-US" sz="1500" b="1" dirty="0">
                <a:latin typeface="Consolas" panose="020B0609020204030204" pitchFamily="49" charset="0"/>
                <a:cs typeface="Consolas" panose="020B0609020204030204" pitchFamily="49" charset="0"/>
              </a:rPr>
              <a:t>    @return The number of cells in the blob.</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int cells(color grid[ROW_SIZE][COL_SIZE], int r, int c)</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if (r &lt; 0 || r &gt;= ROW_SIZE || c &lt; 0 || c &gt;= COL_SIZE) return 0;</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if (grid[r][c] != ABNORMAL) return 0;</a:t>
            </a: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a:t>
            </a:r>
          </a:p>
        </p:txBody>
      </p:sp>
      <p:sp>
        <p:nvSpPr>
          <p:cNvPr id="6" name="Rounded Rectangle 2">
            <a:extLst>
              <a:ext uri="{FF2B5EF4-FFF2-40B4-BE49-F238E27FC236}">
                <a16:creationId xmlns:a16="http://schemas.microsoft.com/office/drawing/2014/main" id="{F4010001-0DA2-4F4E-AE17-12115CBDD996}"/>
              </a:ext>
            </a:extLst>
          </p:cNvPr>
          <p:cNvSpPr/>
          <p:nvPr/>
        </p:nvSpPr>
        <p:spPr>
          <a:xfrm>
            <a:off x="813483" y="3603170"/>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
            <a:extLst>
              <a:ext uri="{FF2B5EF4-FFF2-40B4-BE49-F238E27FC236}">
                <a16:creationId xmlns:a16="http://schemas.microsoft.com/office/drawing/2014/main" id="{9052F22C-F956-40BF-8FF4-926D746AA330}"/>
              </a:ext>
            </a:extLst>
          </p:cNvPr>
          <p:cNvSpPr/>
          <p:nvPr/>
        </p:nvSpPr>
        <p:spPr>
          <a:xfrm>
            <a:off x="813483" y="3949338"/>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
            <a:extLst>
              <a:ext uri="{FF2B5EF4-FFF2-40B4-BE49-F238E27FC236}">
                <a16:creationId xmlns:a16="http://schemas.microsoft.com/office/drawing/2014/main" id="{E5AD6B84-CEE2-4551-BB9D-18636A72097E}"/>
              </a:ext>
            </a:extLst>
          </p:cNvPr>
          <p:cNvSpPr/>
          <p:nvPr/>
        </p:nvSpPr>
        <p:spPr>
          <a:xfrm>
            <a:off x="813483" y="4321628"/>
            <a:ext cx="8686800" cy="4789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9683" y="4167704"/>
            <a:ext cx="8686800" cy="1600438"/>
          </a:xfrm>
          <a:prstGeom prst="rect">
            <a:avLst/>
          </a:prstGeom>
          <a:noFill/>
        </p:spPr>
        <p:txBody>
          <a:bodyPr wrap="square" rtlCol="0">
            <a:spAutoFit/>
          </a:bodyPr>
          <a:lstStyle/>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grid[r][c] = TEMPORARY;</a:t>
            </a:r>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int blob = 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blob += cells(grid, r+0, c-1)                         + cells(grid, r+0, c+1);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return blob;</a:t>
            </a:r>
          </a:p>
        </p:txBody>
      </p:sp>
      <p:sp>
        <p:nvSpPr>
          <p:cNvPr id="12" name="Rounded Rectangle 2">
            <a:extLst>
              <a:ext uri="{FF2B5EF4-FFF2-40B4-BE49-F238E27FC236}">
                <a16:creationId xmlns:a16="http://schemas.microsoft.com/office/drawing/2014/main" id="{E5AD6B84-CEE2-4551-BB9D-18636A72097E}"/>
              </a:ext>
            </a:extLst>
          </p:cNvPr>
          <p:cNvSpPr/>
          <p:nvPr/>
        </p:nvSpPr>
        <p:spPr>
          <a:xfrm>
            <a:off x="813483" y="4800600"/>
            <a:ext cx="8686800" cy="9675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264F62C-F884-4D1D-B48C-3929DAEBDED9}"/>
              </a:ext>
            </a:extLst>
          </p:cNvPr>
          <p:cNvPicPr>
            <a:picLocks noChangeAspect="1" noChangeArrowheads="1"/>
          </p:cNvPicPr>
          <p:nvPr/>
        </p:nvPicPr>
        <p:blipFill>
          <a:blip r:embed="rId2"/>
          <a:srcRect/>
          <a:stretch>
            <a:fillRect/>
          </a:stretch>
        </p:blipFill>
        <p:spPr bwMode="auto">
          <a:xfrm>
            <a:off x="8597401" y="1371600"/>
            <a:ext cx="1457325" cy="1477963"/>
          </a:xfrm>
          <a:prstGeom prst="rect">
            <a:avLst/>
          </a:prstGeom>
          <a:noFill/>
          <a:ln w="9525">
            <a:noFill/>
            <a:miter lim="800000"/>
            <a:headEnd/>
            <a:tailEnd/>
          </a:ln>
        </p:spPr>
      </p:pic>
    </p:spTree>
    <p:extLst>
      <p:ext uri="{BB962C8B-B14F-4D97-AF65-F5344CB8AC3E}">
        <p14:creationId xmlns:p14="http://schemas.microsoft.com/office/powerpoint/2010/main" val="20851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Counting Cells in a Blob</a:t>
            </a:r>
          </a:p>
        </p:txBody>
      </p:sp>
      <p:sp>
        <p:nvSpPr>
          <p:cNvPr id="3" name="Content Placeholder 2"/>
          <p:cNvSpPr>
            <a:spLocks noGrp="1"/>
          </p:cNvSpPr>
          <p:nvPr>
            <p:ph sz="quarter" idx="1"/>
          </p:nvPr>
        </p:nvSpPr>
        <p:spPr>
          <a:xfrm>
            <a:off x="518983" y="1295401"/>
            <a:ext cx="9978067" cy="446382"/>
          </a:xfrm>
        </p:spPr>
        <p:txBody>
          <a:bodyPr/>
          <a:lstStyle/>
          <a:p>
            <a:r>
              <a:rPr lang="en-US" dirty="0"/>
              <a:t>Verify that the code works for the following cases:</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graphicFrame>
        <p:nvGraphicFramePr>
          <p:cNvPr id="7" name="Table 6"/>
          <p:cNvGraphicFramePr>
            <a:graphicFrameLocks noGrp="1"/>
          </p:cNvGraphicFramePr>
          <p:nvPr/>
        </p:nvGraphicFramePr>
        <p:xfrm>
          <a:off x="951466"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nvGraphicFramePr>
        <p:xfrm>
          <a:off x="2890273"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19" name="Table 18"/>
          <p:cNvGraphicFramePr>
            <a:graphicFrameLocks noGrp="1"/>
          </p:cNvGraphicFramePr>
          <p:nvPr/>
        </p:nvGraphicFramePr>
        <p:xfrm>
          <a:off x="4804371"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nvGraphicFramePr>
        <p:xfrm>
          <a:off x="6755535"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nvGraphicFramePr>
        <p:xfrm>
          <a:off x="8657272"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Content Placeholder 2"/>
          <p:cNvSpPr txBox="1">
            <a:spLocks/>
          </p:cNvSpPr>
          <p:nvPr/>
        </p:nvSpPr>
        <p:spPr bwMode="auto">
          <a:xfrm>
            <a:off x="522401" y="1734641"/>
            <a:ext cx="9978067" cy="38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on the edge of the grid</a:t>
            </a:r>
          </a:p>
        </p:txBody>
      </p:sp>
      <p:sp>
        <p:nvSpPr>
          <p:cNvPr id="12" name="Content Placeholder 2"/>
          <p:cNvSpPr txBox="1">
            <a:spLocks/>
          </p:cNvSpPr>
          <p:nvPr/>
        </p:nvSpPr>
        <p:spPr bwMode="auto">
          <a:xfrm>
            <a:off x="518983" y="2120004"/>
            <a:ext cx="9978067" cy="439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has no neighboring abnormal cells</a:t>
            </a:r>
          </a:p>
        </p:txBody>
      </p:sp>
      <p:sp>
        <p:nvSpPr>
          <p:cNvPr id="13" name="Content Placeholder 2"/>
          <p:cNvSpPr txBox="1">
            <a:spLocks/>
          </p:cNvSpPr>
          <p:nvPr/>
        </p:nvSpPr>
        <p:spPr bwMode="auto">
          <a:xfrm>
            <a:off x="516577" y="2499546"/>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whose only abnormal neighbor cells are diagonally connected to it</a:t>
            </a:r>
          </a:p>
        </p:txBody>
      </p:sp>
      <p:sp>
        <p:nvSpPr>
          <p:cNvPr id="14" name="Content Placeholder 2"/>
          <p:cNvSpPr txBox="1">
            <a:spLocks/>
          </p:cNvSpPr>
          <p:nvPr/>
        </p:nvSpPr>
        <p:spPr bwMode="auto">
          <a:xfrm>
            <a:off x="531142" y="3177819"/>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"bull's-eye": a starting cell whose neighbors are all normal but their neighbors are abnormal</a:t>
            </a:r>
          </a:p>
        </p:txBody>
      </p:sp>
      <p:sp>
        <p:nvSpPr>
          <p:cNvPr id="15" name="Content Placeholder 2"/>
          <p:cNvSpPr txBox="1">
            <a:spLocks/>
          </p:cNvSpPr>
          <p:nvPr/>
        </p:nvSpPr>
        <p:spPr bwMode="auto">
          <a:xfrm>
            <a:off x="522401" y="3867744"/>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normal</a:t>
            </a:r>
          </a:p>
          <a:p>
            <a:pPr lvl="1"/>
            <a:r>
              <a:rPr lang="en-US" dirty="0"/>
              <a:t>A grid that contains all abnormal cells</a:t>
            </a:r>
          </a:p>
          <a:p>
            <a:pPr lvl="1"/>
            <a:r>
              <a:rPr lang="en-US" dirty="0"/>
              <a:t>A grid that contains all normal cells</a:t>
            </a:r>
          </a:p>
        </p:txBody>
      </p:sp>
    </p:spTree>
    <p:extLst>
      <p:ext uri="{BB962C8B-B14F-4D97-AF65-F5344CB8AC3E}">
        <p14:creationId xmlns:p14="http://schemas.microsoft.com/office/powerpoint/2010/main" val="13607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7.5, pgs. 435-440</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7.5 Backtracking</a:t>
            </a:r>
          </a:p>
          <a:p>
            <a:pPr algn="ctr"/>
            <a:r>
              <a:rPr lang="en-US" sz="2000" dirty="0"/>
              <a:t>Case Study: Finding a Path Through a Maze</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3223260" cy="3230880"/>
          </a:xfrm>
          <a:prstGeom prst="rect">
            <a:avLst/>
          </a:prstGeom>
        </p:spPr>
      </p:pic>
    </p:spTree>
    <p:extLst>
      <p:ext uri="{BB962C8B-B14F-4D97-AF65-F5344CB8AC3E}">
        <p14:creationId xmlns:p14="http://schemas.microsoft.com/office/powerpoint/2010/main" val="20277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Backtracking</a:t>
            </a:r>
          </a:p>
        </p:txBody>
      </p:sp>
      <p:sp>
        <p:nvSpPr>
          <p:cNvPr id="3" name="Content Placeholder 2"/>
          <p:cNvSpPr>
            <a:spLocks noGrp="1"/>
          </p:cNvSpPr>
          <p:nvPr>
            <p:ph sz="quarter" idx="1"/>
          </p:nvPr>
        </p:nvSpPr>
        <p:spPr/>
        <p:txBody>
          <a:bodyPr/>
          <a:lstStyle/>
          <a:p>
            <a:r>
              <a:rPr lang="en-US" sz="2000" dirty="0"/>
              <a:t>Backtracking is an approach to implementing  a systematic, non-repetitive, trial and error search for a solution to a maze.</a:t>
            </a:r>
          </a:p>
          <a:p>
            <a:r>
              <a:rPr lang="en-US" sz="2000" dirty="0"/>
              <a:t>As one encounters a path junction, a path is chosen.</a:t>
            </a:r>
          </a:p>
          <a:p>
            <a:pPr lvl="1"/>
            <a:r>
              <a:rPr lang="en-US" sz="1800" dirty="0"/>
              <a:t>Either you will reach your destination and exit the maze, or you won’t be able to go any farther.</a:t>
            </a:r>
          </a:p>
          <a:p>
            <a:pPr lvl="1"/>
            <a:r>
              <a:rPr lang="en-US" sz="1800" dirty="0"/>
              <a:t>If you can’t go any farther, you will need to consider alternative paths—you will need to backtrack until you reach a fork and follow a branch you did not travel hoping to reach your destination.</a:t>
            </a:r>
          </a:p>
          <a:p>
            <a:pPr lvl="1"/>
            <a:r>
              <a:rPr lang="en-US" sz="1800" dirty="0"/>
              <a:t>If you never try the same path more than once, you will eventually find a solution path if one exists.</a:t>
            </a:r>
          </a:p>
          <a:p>
            <a:r>
              <a:rPr lang="en-US" sz="2000" dirty="0"/>
              <a:t>Problems that are solved by backtracking can be described as a set of choices made by some function.</a:t>
            </a:r>
          </a:p>
          <a:p>
            <a:r>
              <a:rPr lang="en-US" sz="2000" dirty="0"/>
              <a:t>Recursion allows you to implement backtracking in a relatively straightforward manner.</a:t>
            </a:r>
          </a:p>
          <a:p>
            <a:r>
              <a:rPr lang="en-US" sz="2000" dirty="0"/>
              <a:t>Each activation frame is used to remember the choice that was made at that particular decision </a:t>
            </a:r>
            <a:r>
              <a:rPr lang="en-US" sz="2000" dirty="0" err="1"/>
              <a:t>point.algorithm</a:t>
            </a:r>
            <a:r>
              <a:rPr lang="en-US" sz="2000" dirty="0"/>
              <a:t>.</a:t>
            </a:r>
          </a:p>
          <a:p>
            <a:endParaRPr lang="en-US" sz="2000" dirty="0"/>
          </a:p>
          <a:p>
            <a:endParaRPr lang="en-US" sz="2000"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pic>
        <p:nvPicPr>
          <p:cNvPr id="6" name="Picture 5">
            <a:extLst>
              <a:ext uri="{FF2B5EF4-FFF2-40B4-BE49-F238E27FC236}">
                <a16:creationId xmlns:a16="http://schemas.microsoft.com/office/drawing/2014/main" id="{6F7ED6D1-B9B0-4820-A360-221E17A84A93}"/>
              </a:ext>
            </a:extLst>
          </p:cNvPr>
          <p:cNvPicPr>
            <a:picLocks noChangeAspect="1"/>
          </p:cNvPicPr>
          <p:nvPr/>
        </p:nvPicPr>
        <p:blipFill>
          <a:blip r:embed="rId2"/>
          <a:stretch>
            <a:fillRect/>
          </a:stretch>
        </p:blipFill>
        <p:spPr>
          <a:xfrm>
            <a:off x="4119562" y="3217870"/>
            <a:ext cx="2733675" cy="2686050"/>
          </a:xfrm>
          <a:prstGeom prst="rect">
            <a:avLst/>
          </a:prstGeom>
        </p:spPr>
      </p:pic>
      <p:pic>
        <p:nvPicPr>
          <p:cNvPr id="1026" name="Picture 2" descr="Divers Found a Treasure in an Underwater Caves">
            <a:extLst>
              <a:ext uri="{FF2B5EF4-FFF2-40B4-BE49-F238E27FC236}">
                <a16:creationId xmlns:a16="http://schemas.microsoft.com/office/drawing/2014/main" id="{54654AEF-DCB6-4599-AA5D-EBE65F7A2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47" y="1808019"/>
            <a:ext cx="7620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Path through a Maze</a:t>
            </a:r>
          </a:p>
        </p:txBody>
      </p:sp>
      <p:sp>
        <p:nvSpPr>
          <p:cNvPr id="3" name="Content Placeholder 2"/>
          <p:cNvSpPr>
            <a:spLocks noGrp="1"/>
          </p:cNvSpPr>
          <p:nvPr>
            <p:ph sz="quarter" idx="1"/>
          </p:nvPr>
        </p:nvSpPr>
        <p:spPr/>
        <p:txBody>
          <a:bodyPr/>
          <a:lstStyle/>
          <a:p>
            <a:r>
              <a:rPr lang="en-US" dirty="0"/>
              <a:t>Problem</a:t>
            </a:r>
          </a:p>
          <a:p>
            <a:pPr lvl="1"/>
            <a:r>
              <a:rPr lang="en-US" dirty="0"/>
              <a:t>Use backtracking to find and display the path through a maze</a:t>
            </a:r>
          </a:p>
          <a:p>
            <a:pPr lvl="1"/>
            <a:r>
              <a:rPr lang="en-US" dirty="0"/>
              <a:t>From each point in a maze you can move to the next cell in a horizontal or vertical direction if the cell is not blocked.</a:t>
            </a:r>
          </a:p>
          <a:p>
            <a:r>
              <a:rPr lang="en-US" dirty="0"/>
              <a:t>Analysis</a:t>
            </a:r>
          </a:p>
          <a:p>
            <a:pPr lvl="1"/>
            <a:r>
              <a:rPr lang="en-US" dirty="0"/>
              <a:t>The maze will consist of an array of cells.</a:t>
            </a:r>
          </a:p>
          <a:p>
            <a:pPr lvl="1"/>
            <a:r>
              <a:rPr lang="en-US" dirty="0"/>
              <a:t>The starting point is at the top left corner </a:t>
            </a:r>
            <a:r>
              <a:rPr lang="en-US" b="1" dirty="0">
                <a:latin typeface="Consolas" panose="020B0609020204030204" pitchFamily="49" charset="0"/>
                <a:cs typeface="Consolas" panose="020B0609020204030204" pitchFamily="49" charset="0"/>
              </a:rPr>
              <a:t>maze[0][0]</a:t>
            </a:r>
            <a:r>
              <a:rPr lang="en-US" dirty="0"/>
              <a:t>.</a:t>
            </a:r>
          </a:p>
          <a:p>
            <a:pPr lvl="1"/>
            <a:r>
              <a:rPr lang="en-US" dirty="0"/>
              <a:t>The exit point is at the bottom right corner, that is</a:t>
            </a:r>
          </a:p>
          <a:p>
            <a:pPr marL="366713" lvl="1" indent="0">
              <a:buNone/>
            </a:pPr>
            <a:r>
              <a:rPr lang="en-US" dirty="0"/>
              <a:t>	</a:t>
            </a:r>
            <a:r>
              <a:rPr lang="en-US" b="1" dirty="0">
                <a:latin typeface="Consolas" panose="020B0609020204030204" pitchFamily="49" charset="0"/>
                <a:cs typeface="Consolas" panose="020B0609020204030204" pitchFamily="49" charset="0"/>
              </a:rPr>
              <a:t>maze[ROW_SIZE - 1][COL_SIZE - 1]</a:t>
            </a:r>
            <a:r>
              <a:rPr lang="en-US" dirty="0"/>
              <a:t>.</a:t>
            </a:r>
          </a:p>
          <a:p>
            <a:pPr lvl="1"/>
            <a:r>
              <a:rPr lang="en-US" dirty="0"/>
              <a:t>All non-barrier cells will be </a:t>
            </a:r>
            <a:r>
              <a:rPr lang="en-US" dirty="0">
                <a:solidFill>
                  <a:srgbClr val="FF0000"/>
                </a:solidFill>
              </a:rPr>
              <a:t>OPEN</a:t>
            </a:r>
            <a:r>
              <a:rPr lang="en-US" dirty="0"/>
              <a:t> color.</a:t>
            </a:r>
          </a:p>
          <a:p>
            <a:pPr lvl="1"/>
            <a:r>
              <a:rPr lang="en-US" dirty="0"/>
              <a:t>All cells that represent barriers will be </a:t>
            </a:r>
            <a:r>
              <a:rPr lang="en-US" dirty="0">
                <a:solidFill>
                  <a:srgbClr val="FF0000"/>
                </a:solidFill>
              </a:rPr>
              <a:t>BARRIER</a:t>
            </a:r>
            <a:r>
              <a:rPr lang="en-US" dirty="0"/>
              <a:t> color.</a:t>
            </a:r>
          </a:p>
          <a:p>
            <a:pPr lvl="1"/>
            <a:r>
              <a:rPr lang="en-US" dirty="0"/>
              <a:t>Cells that we have visited will be </a:t>
            </a:r>
            <a:r>
              <a:rPr lang="en-US" dirty="0">
                <a:solidFill>
                  <a:srgbClr val="FF0000"/>
                </a:solidFill>
              </a:rPr>
              <a:t>VISITED</a:t>
            </a:r>
            <a:r>
              <a:rPr lang="en-US" dirty="0"/>
              <a:t> color.</a:t>
            </a:r>
          </a:p>
          <a:p>
            <a:pPr lvl="1"/>
            <a:r>
              <a:rPr lang="en-US" dirty="0"/>
              <a:t>If we find a path, all cells on the path will be set to </a:t>
            </a:r>
            <a:r>
              <a:rPr lang="en-US" dirty="0">
                <a:solidFill>
                  <a:srgbClr val="FF0000"/>
                </a:solidFill>
              </a:rPr>
              <a:t>PATH</a:t>
            </a:r>
            <a:r>
              <a:rPr lang="en-US" dirty="0"/>
              <a:t> color.</a:t>
            </a:r>
          </a:p>
          <a:p>
            <a:endParaRPr lang="en-US"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spTree>
    <p:extLst>
      <p:ext uri="{BB962C8B-B14F-4D97-AF65-F5344CB8AC3E}">
        <p14:creationId xmlns:p14="http://schemas.microsoft.com/office/powerpoint/2010/main" val="17240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C3F957-992D-463B-B9B3-002E509C5C00}"/>
              </a:ext>
            </a:extLst>
          </p:cNvPr>
          <p:cNvGrpSpPr/>
          <p:nvPr/>
        </p:nvGrpSpPr>
        <p:grpSpPr>
          <a:xfrm>
            <a:off x="5486402" y="4762250"/>
            <a:ext cx="1523999" cy="223017"/>
            <a:chOff x="4572001" y="4762249"/>
            <a:chExt cx="1523999" cy="223017"/>
          </a:xfrm>
        </p:grpSpPr>
        <p:cxnSp>
          <p:nvCxnSpPr>
            <p:cNvPr id="69" name="Straight Arrow Connector 68">
              <a:extLst>
                <a:ext uri="{FF2B5EF4-FFF2-40B4-BE49-F238E27FC236}">
                  <a16:creationId xmlns:a16="http://schemas.microsoft.com/office/drawing/2014/main" id="{AF045C13-851A-4090-BB0E-C098DFBE4EB8}"/>
                </a:ext>
              </a:extLst>
            </p:cNvPr>
            <p:cNvCxnSpPr>
              <a:cxnSpLocks/>
            </p:cNvCxnSpPr>
            <p:nvPr/>
          </p:nvCxnSpPr>
          <p:spPr>
            <a:xfrm flipH="1">
              <a:off x="4572001" y="4762249"/>
              <a:ext cx="1523999" cy="2000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DD40E33-72C6-4719-9DCD-9354E7271F7B}"/>
                </a:ext>
              </a:extLst>
            </p:cNvPr>
            <p:cNvSpPr txBox="1"/>
            <p:nvPr/>
          </p:nvSpPr>
          <p:spPr>
            <a:xfrm>
              <a:off x="5391545" y="4800600"/>
              <a:ext cx="256780" cy="184666"/>
            </a:xfrm>
            <a:prstGeom prst="rect">
              <a:avLst/>
            </a:prstGeom>
            <a:noFill/>
          </p:spPr>
          <p:txBody>
            <a:bodyPr wrap="square" lIns="0" tIns="0" rIns="0" bIns="0" rtlCol="0">
              <a:spAutoFit/>
            </a:bodyPr>
            <a:lstStyle/>
            <a:p>
              <a:pPr algn="ctr"/>
              <a:r>
                <a:rPr lang="en-US" sz="1200" b="1" dirty="0"/>
                <a:t>Y</a:t>
              </a:r>
            </a:p>
          </p:txBody>
        </p:sp>
      </p:grpSp>
      <p:grpSp>
        <p:nvGrpSpPr>
          <p:cNvPr id="81" name="Group 80">
            <a:extLst>
              <a:ext uri="{FF2B5EF4-FFF2-40B4-BE49-F238E27FC236}">
                <a16:creationId xmlns:a16="http://schemas.microsoft.com/office/drawing/2014/main" id="{A8DEC10C-4043-4BD7-BFE0-AA7116F98DBC}"/>
              </a:ext>
            </a:extLst>
          </p:cNvPr>
          <p:cNvGrpSpPr/>
          <p:nvPr/>
        </p:nvGrpSpPr>
        <p:grpSpPr>
          <a:xfrm>
            <a:off x="8432243" y="5000121"/>
            <a:ext cx="914400" cy="877105"/>
            <a:chOff x="7517843" y="4989234"/>
            <a:chExt cx="914400" cy="877105"/>
          </a:xfrm>
        </p:grpSpPr>
        <p:sp>
          <p:nvSpPr>
            <p:cNvPr id="22" name="Flowchart: Terminator 21">
              <a:extLst>
                <a:ext uri="{FF2B5EF4-FFF2-40B4-BE49-F238E27FC236}">
                  <a16:creationId xmlns:a16="http://schemas.microsoft.com/office/drawing/2014/main" id="{D7DA5EB4-BE37-4AA5-A015-025A1490289A}"/>
                </a:ext>
              </a:extLst>
            </p:cNvPr>
            <p:cNvSpPr/>
            <p:nvPr/>
          </p:nvSpPr>
          <p:spPr>
            <a:xfrm>
              <a:off x="7517843" y="540913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46" name="Straight Arrow Connector 45">
              <a:extLst>
                <a:ext uri="{FF2B5EF4-FFF2-40B4-BE49-F238E27FC236}">
                  <a16:creationId xmlns:a16="http://schemas.microsoft.com/office/drawing/2014/main" id="{0EA46AAA-611D-4C9F-A10D-24618A63F841}"/>
                </a:ext>
              </a:extLst>
            </p:cNvPr>
            <p:cNvCxnSpPr>
              <a:cxnSpLocks/>
            </p:cNvCxnSpPr>
            <p:nvPr/>
          </p:nvCxnSpPr>
          <p:spPr>
            <a:xfrm flipH="1">
              <a:off x="7980440" y="498923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B1BBA8F-7E78-4B7D-9F2D-56BEA6D6B26C}"/>
              </a:ext>
            </a:extLst>
          </p:cNvPr>
          <p:cNvGrpSpPr/>
          <p:nvPr/>
        </p:nvGrpSpPr>
        <p:grpSpPr>
          <a:xfrm>
            <a:off x="7398400" y="4509701"/>
            <a:ext cx="2101686" cy="548640"/>
            <a:chOff x="6484000" y="4498815"/>
            <a:chExt cx="2101686" cy="548640"/>
          </a:xfrm>
        </p:grpSpPr>
        <p:cxnSp>
          <p:nvCxnSpPr>
            <p:cNvPr id="70" name="Straight Arrow Connector 69">
              <a:extLst>
                <a:ext uri="{FF2B5EF4-FFF2-40B4-BE49-F238E27FC236}">
                  <a16:creationId xmlns:a16="http://schemas.microsoft.com/office/drawing/2014/main" id="{12161BAB-4FB8-48D4-9427-27A3B7E1F05C}"/>
                </a:ext>
              </a:extLst>
            </p:cNvPr>
            <p:cNvCxnSpPr>
              <a:cxnSpLocks/>
            </p:cNvCxnSpPr>
            <p:nvPr/>
          </p:nvCxnSpPr>
          <p:spPr>
            <a:xfrm>
              <a:off x="6484000" y="4761136"/>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B9E9B435-CCC9-486C-AEDC-B6BB6167A49E}"/>
                </a:ext>
              </a:extLst>
            </p:cNvPr>
            <p:cNvSpPr/>
            <p:nvPr/>
          </p:nvSpPr>
          <p:spPr>
            <a:xfrm>
              <a:off x="7396966" y="4498815"/>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Visited</a:t>
              </a:r>
            </a:p>
          </p:txBody>
        </p:sp>
        <p:sp>
          <p:nvSpPr>
            <p:cNvPr id="68" name="TextBox 67">
              <a:extLst>
                <a:ext uri="{FF2B5EF4-FFF2-40B4-BE49-F238E27FC236}">
                  <a16:creationId xmlns:a16="http://schemas.microsoft.com/office/drawing/2014/main" id="{486C3F27-8B7C-4BF8-9C74-CE4E06B72AF7}"/>
                </a:ext>
              </a:extLst>
            </p:cNvPr>
            <p:cNvSpPr txBox="1"/>
            <p:nvPr/>
          </p:nvSpPr>
          <p:spPr>
            <a:xfrm>
              <a:off x="6924675" y="4793138"/>
              <a:ext cx="256780" cy="184666"/>
            </a:xfrm>
            <a:prstGeom prst="rect">
              <a:avLst/>
            </a:prstGeom>
            <a:noFill/>
          </p:spPr>
          <p:txBody>
            <a:bodyPr wrap="square" lIns="0" tIns="0" rIns="0" bIns="0" rtlCol="0">
              <a:spAutoFit/>
            </a:bodyPr>
            <a:lstStyle/>
            <a:p>
              <a:pPr algn="ctr"/>
              <a:r>
                <a:rPr lang="en-US" sz="1200" b="1" dirty="0"/>
                <a:t>N</a:t>
              </a:r>
            </a:p>
          </p:txBody>
        </p:sp>
      </p:grpSp>
      <p:grpSp>
        <p:nvGrpSpPr>
          <p:cNvPr id="77" name="Group 76">
            <a:extLst>
              <a:ext uri="{FF2B5EF4-FFF2-40B4-BE49-F238E27FC236}">
                <a16:creationId xmlns:a16="http://schemas.microsoft.com/office/drawing/2014/main" id="{EB4E3E8B-6E1E-424E-B904-7EF7D45681B5}"/>
              </a:ext>
            </a:extLst>
          </p:cNvPr>
          <p:cNvGrpSpPr/>
          <p:nvPr/>
        </p:nvGrpSpPr>
        <p:grpSpPr>
          <a:xfrm>
            <a:off x="6515100" y="3979040"/>
            <a:ext cx="1371600" cy="1148146"/>
            <a:chOff x="5600700" y="3968154"/>
            <a:chExt cx="1371600" cy="1148146"/>
          </a:xfrm>
        </p:grpSpPr>
        <p:cxnSp>
          <p:nvCxnSpPr>
            <p:cNvPr id="66" name="Straight Arrow Connector 65">
              <a:extLst>
                <a:ext uri="{FF2B5EF4-FFF2-40B4-BE49-F238E27FC236}">
                  <a16:creationId xmlns:a16="http://schemas.microsoft.com/office/drawing/2014/main" id="{285E4C1C-B8B7-4622-BE21-AEFE958379A4}"/>
                </a:ext>
              </a:extLst>
            </p:cNvPr>
            <p:cNvCxnSpPr>
              <a:cxnSpLocks/>
            </p:cNvCxnSpPr>
            <p:nvPr/>
          </p:nvCxnSpPr>
          <p:spPr>
            <a:xfrm flipH="1">
              <a:off x="6284262" y="39681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FC0780-E3DA-4F7E-B45C-9E18E9A9AAD1}"/>
                </a:ext>
              </a:extLst>
            </p:cNvPr>
            <p:cNvSpPr txBox="1"/>
            <p:nvPr/>
          </p:nvSpPr>
          <p:spPr>
            <a:xfrm>
              <a:off x="6305550" y="4120554"/>
              <a:ext cx="256780" cy="184666"/>
            </a:xfrm>
            <a:prstGeom prst="rect">
              <a:avLst/>
            </a:prstGeom>
            <a:noFill/>
          </p:spPr>
          <p:txBody>
            <a:bodyPr wrap="square" lIns="0" tIns="0" rIns="0" bIns="0" rtlCol="0">
              <a:spAutoFit/>
            </a:bodyPr>
            <a:lstStyle/>
            <a:p>
              <a:pPr algn="ctr"/>
              <a:r>
                <a:rPr lang="en-US" sz="1200" b="1" dirty="0"/>
                <a:t>N</a:t>
              </a:r>
            </a:p>
          </p:txBody>
        </p:sp>
        <p:sp>
          <p:nvSpPr>
            <p:cNvPr id="67" name="Flowchart: Decision 66">
              <a:extLst>
                <a:ext uri="{FF2B5EF4-FFF2-40B4-BE49-F238E27FC236}">
                  <a16:creationId xmlns:a16="http://schemas.microsoft.com/office/drawing/2014/main" id="{DC30352A-F784-48B5-9554-32B9C6D71B4B}"/>
                </a:ext>
              </a:extLst>
            </p:cNvPr>
            <p:cNvSpPr/>
            <p:nvPr/>
          </p:nvSpPr>
          <p:spPr>
            <a:xfrm>
              <a:off x="5600700" y="4384780"/>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200" b="1" dirty="0">
                <a:solidFill>
                  <a:schemeClr val="tx1"/>
                </a:solidFill>
              </a:endParaRPr>
            </a:p>
          </p:txBody>
        </p:sp>
        <p:sp>
          <p:nvSpPr>
            <p:cNvPr id="16" name="Rectangle 15">
              <a:extLst>
                <a:ext uri="{FF2B5EF4-FFF2-40B4-BE49-F238E27FC236}">
                  <a16:creationId xmlns:a16="http://schemas.microsoft.com/office/drawing/2014/main" id="{BF9E61E9-AA59-4EC1-AA4E-D08AFC715F1F}"/>
                </a:ext>
              </a:extLst>
            </p:cNvPr>
            <p:cNvSpPr/>
            <p:nvPr/>
          </p:nvSpPr>
          <p:spPr>
            <a:xfrm>
              <a:off x="5783348" y="4451349"/>
              <a:ext cx="1040670" cy="461665"/>
            </a:xfrm>
            <a:prstGeom prst="rect">
              <a:avLst/>
            </a:prstGeom>
          </p:spPr>
          <p:txBody>
            <a:bodyPr wrap="none">
              <a:spAutoFit/>
            </a:bodyPr>
            <a:lstStyle/>
            <a:p>
              <a:pPr algn="ctr"/>
              <a:r>
                <a:rPr lang="en-US" sz="1200" b="1" dirty="0"/>
                <a:t>More</a:t>
              </a:r>
            </a:p>
            <a:p>
              <a:pPr algn="ctr"/>
              <a:r>
                <a:rPr lang="en-US" sz="1200" b="1" dirty="0"/>
                <a:t>Neighbors?</a:t>
              </a:r>
            </a:p>
          </p:txBody>
        </p:sp>
      </p:grpSp>
      <p:grpSp>
        <p:nvGrpSpPr>
          <p:cNvPr id="76" name="Group 75">
            <a:extLst>
              <a:ext uri="{FF2B5EF4-FFF2-40B4-BE49-F238E27FC236}">
                <a16:creationId xmlns:a16="http://schemas.microsoft.com/office/drawing/2014/main" id="{90CE1D8D-9543-4F5F-BAD4-D86A7EB3F565}"/>
              </a:ext>
            </a:extLst>
          </p:cNvPr>
          <p:cNvGrpSpPr/>
          <p:nvPr/>
        </p:nvGrpSpPr>
        <p:grpSpPr>
          <a:xfrm>
            <a:off x="7477125" y="3528891"/>
            <a:ext cx="1869518" cy="457200"/>
            <a:chOff x="6562725" y="3518005"/>
            <a:chExt cx="1869518" cy="457200"/>
          </a:xfrm>
        </p:grpSpPr>
        <p:cxnSp>
          <p:nvCxnSpPr>
            <p:cNvPr id="50" name="Straight Arrow Connector 49">
              <a:extLst>
                <a:ext uri="{FF2B5EF4-FFF2-40B4-BE49-F238E27FC236}">
                  <a16:creationId xmlns:a16="http://schemas.microsoft.com/office/drawing/2014/main" id="{FD02D43A-7F0C-4BDB-BE52-546484B6E4A4}"/>
                </a:ext>
              </a:extLst>
            </p:cNvPr>
            <p:cNvCxnSpPr>
              <a:cxnSpLocks/>
            </p:cNvCxnSpPr>
            <p:nvPr/>
          </p:nvCxnSpPr>
          <p:spPr>
            <a:xfrm>
              <a:off x="6562725" y="3746605"/>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B952F060-EF86-4DD1-AC6E-A7B7F89BB873}"/>
                </a:ext>
              </a:extLst>
            </p:cNvPr>
            <p:cNvSpPr/>
            <p:nvPr/>
          </p:nvSpPr>
          <p:spPr>
            <a:xfrm>
              <a:off x="7517843" y="3518005"/>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61" name="TextBox 60">
              <a:extLst>
                <a:ext uri="{FF2B5EF4-FFF2-40B4-BE49-F238E27FC236}">
                  <a16:creationId xmlns:a16="http://schemas.microsoft.com/office/drawing/2014/main" id="{11B437DE-279F-4631-9C9F-AC3BF201F43F}"/>
                </a:ext>
              </a:extLst>
            </p:cNvPr>
            <p:cNvSpPr txBox="1"/>
            <p:nvPr/>
          </p:nvSpPr>
          <p:spPr>
            <a:xfrm>
              <a:off x="6924675" y="3779678"/>
              <a:ext cx="256780" cy="184666"/>
            </a:xfrm>
            <a:prstGeom prst="rect">
              <a:avLst/>
            </a:prstGeom>
            <a:noFill/>
          </p:spPr>
          <p:txBody>
            <a:bodyPr wrap="square" lIns="0" tIns="0" rIns="0" bIns="0" rtlCol="0">
              <a:spAutoFit/>
            </a:bodyPr>
            <a:lstStyle/>
            <a:p>
              <a:pPr algn="ctr"/>
              <a:r>
                <a:rPr lang="en-US" sz="1200" b="1" dirty="0"/>
                <a:t>Y</a:t>
              </a:r>
            </a:p>
          </p:txBody>
        </p:sp>
      </p:grpSp>
      <p:grpSp>
        <p:nvGrpSpPr>
          <p:cNvPr id="75" name="Group 74">
            <a:extLst>
              <a:ext uri="{FF2B5EF4-FFF2-40B4-BE49-F238E27FC236}">
                <a16:creationId xmlns:a16="http://schemas.microsoft.com/office/drawing/2014/main" id="{B8D3A73B-FE2F-45DD-A5D0-5A8083265C0E}"/>
              </a:ext>
            </a:extLst>
          </p:cNvPr>
          <p:cNvGrpSpPr/>
          <p:nvPr/>
        </p:nvGrpSpPr>
        <p:grpSpPr>
          <a:xfrm>
            <a:off x="6512378" y="2988441"/>
            <a:ext cx="1371600" cy="1138621"/>
            <a:chOff x="5597978" y="2977554"/>
            <a:chExt cx="1371600" cy="1138621"/>
          </a:xfrm>
        </p:grpSpPr>
        <p:cxnSp>
          <p:nvCxnSpPr>
            <p:cNvPr id="51" name="Straight Arrow Connector 50">
              <a:extLst>
                <a:ext uri="{FF2B5EF4-FFF2-40B4-BE49-F238E27FC236}">
                  <a16:creationId xmlns:a16="http://schemas.microsoft.com/office/drawing/2014/main" id="{59CA305B-50E3-484D-934D-F5E559513AB5}"/>
                </a:ext>
              </a:extLst>
            </p:cNvPr>
            <p:cNvCxnSpPr>
              <a:cxnSpLocks/>
            </p:cNvCxnSpPr>
            <p:nvPr/>
          </p:nvCxnSpPr>
          <p:spPr>
            <a:xfrm flipH="1">
              <a:off x="6291065" y="29775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Flowchart: Decision 20">
              <a:extLst>
                <a:ext uri="{FF2B5EF4-FFF2-40B4-BE49-F238E27FC236}">
                  <a16:creationId xmlns:a16="http://schemas.microsoft.com/office/drawing/2014/main" id="{83BC554F-C23A-4BE9-81F4-FC44B2FBBE0F}"/>
                </a:ext>
              </a:extLst>
            </p:cNvPr>
            <p:cNvSpPr/>
            <p:nvPr/>
          </p:nvSpPr>
          <p:spPr>
            <a:xfrm>
              <a:off x="5597978" y="338465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Path Found?</a:t>
              </a:r>
            </a:p>
          </p:txBody>
        </p:sp>
      </p:grpSp>
      <p:grpSp>
        <p:nvGrpSpPr>
          <p:cNvPr id="72" name="Group 71">
            <a:extLst>
              <a:ext uri="{FF2B5EF4-FFF2-40B4-BE49-F238E27FC236}">
                <a16:creationId xmlns:a16="http://schemas.microsoft.com/office/drawing/2014/main" id="{1B20CDE7-7DCC-43F7-A772-819AC055C3C5}"/>
              </a:ext>
            </a:extLst>
          </p:cNvPr>
          <p:cNvGrpSpPr/>
          <p:nvPr/>
        </p:nvGrpSpPr>
        <p:grpSpPr>
          <a:xfrm>
            <a:off x="2275114" y="5039029"/>
            <a:ext cx="914400" cy="873030"/>
            <a:chOff x="1360714" y="5039029"/>
            <a:chExt cx="914400" cy="873030"/>
          </a:xfrm>
        </p:grpSpPr>
        <p:cxnSp>
          <p:nvCxnSpPr>
            <p:cNvPr id="40" name="Straight Arrow Connector 39">
              <a:extLst>
                <a:ext uri="{FF2B5EF4-FFF2-40B4-BE49-F238E27FC236}">
                  <a16:creationId xmlns:a16="http://schemas.microsoft.com/office/drawing/2014/main" id="{71063F52-A21A-41BC-895F-642FCD9D8D8C}"/>
                </a:ext>
              </a:extLst>
            </p:cNvPr>
            <p:cNvCxnSpPr>
              <a:cxnSpLocks/>
            </p:cNvCxnSpPr>
            <p:nvPr/>
          </p:nvCxnSpPr>
          <p:spPr>
            <a:xfrm flipH="1">
              <a:off x="1811588" y="5039029"/>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Flowchart: Terminator 19">
              <a:extLst>
                <a:ext uri="{FF2B5EF4-FFF2-40B4-BE49-F238E27FC236}">
                  <a16:creationId xmlns:a16="http://schemas.microsoft.com/office/drawing/2014/main" id="{A6662F6A-6C30-496B-96D6-ADE0646E64DE}"/>
                </a:ext>
              </a:extLst>
            </p:cNvPr>
            <p:cNvSpPr/>
            <p:nvPr/>
          </p:nvSpPr>
          <p:spPr>
            <a:xfrm>
              <a:off x="1360714" y="545485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59" name="TextBox 58">
              <a:extLst>
                <a:ext uri="{FF2B5EF4-FFF2-40B4-BE49-F238E27FC236}">
                  <a16:creationId xmlns:a16="http://schemas.microsoft.com/office/drawing/2014/main" id="{6D52396D-937B-4D37-9649-44341F98C6DA}"/>
                </a:ext>
              </a:extLst>
            </p:cNvPr>
            <p:cNvSpPr txBox="1"/>
            <p:nvPr/>
          </p:nvSpPr>
          <p:spPr>
            <a:xfrm>
              <a:off x="1826898" y="5141595"/>
              <a:ext cx="256780" cy="184666"/>
            </a:xfrm>
            <a:prstGeom prst="rect">
              <a:avLst/>
            </a:prstGeom>
            <a:noFill/>
          </p:spPr>
          <p:txBody>
            <a:bodyPr wrap="square" lIns="0" tIns="0" rIns="0" bIns="0" rtlCol="0">
              <a:spAutoFit/>
            </a:bodyPr>
            <a:lstStyle/>
            <a:p>
              <a:pPr algn="ctr"/>
              <a:r>
                <a:rPr lang="en-US" sz="1200" b="1" dirty="0"/>
                <a:t>Y</a:t>
              </a:r>
            </a:p>
          </p:txBody>
        </p:sp>
      </p:grpSp>
      <p:grpSp>
        <p:nvGrpSpPr>
          <p:cNvPr id="45" name="Group 44">
            <a:extLst>
              <a:ext uri="{FF2B5EF4-FFF2-40B4-BE49-F238E27FC236}">
                <a16:creationId xmlns:a16="http://schemas.microsoft.com/office/drawing/2014/main" id="{73C22155-9596-4A92-8929-C43348EDCD3B}"/>
              </a:ext>
            </a:extLst>
          </p:cNvPr>
          <p:cNvGrpSpPr/>
          <p:nvPr/>
        </p:nvGrpSpPr>
        <p:grpSpPr>
          <a:xfrm>
            <a:off x="2046514" y="3980767"/>
            <a:ext cx="1371600" cy="1158128"/>
            <a:chOff x="1132114" y="3980767"/>
            <a:chExt cx="1371600" cy="1158128"/>
          </a:xfrm>
        </p:grpSpPr>
        <p:cxnSp>
          <p:nvCxnSpPr>
            <p:cNvPr id="39" name="Straight Arrow Connector 38">
              <a:extLst>
                <a:ext uri="{FF2B5EF4-FFF2-40B4-BE49-F238E27FC236}">
                  <a16:creationId xmlns:a16="http://schemas.microsoft.com/office/drawing/2014/main" id="{CAF806C0-D3B6-4270-94DC-9EC57F710950}"/>
                </a:ext>
              </a:extLst>
            </p:cNvPr>
            <p:cNvCxnSpPr>
              <a:cxnSpLocks/>
            </p:cNvCxnSpPr>
            <p:nvPr/>
          </p:nvCxnSpPr>
          <p:spPr>
            <a:xfrm flipH="1">
              <a:off x="1811588" y="398076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68957DAF-E611-45E8-BAA2-DC3694F6BEA1}"/>
                </a:ext>
              </a:extLst>
            </p:cNvPr>
            <p:cNvSpPr/>
            <p:nvPr/>
          </p:nvSpPr>
          <p:spPr>
            <a:xfrm>
              <a:off x="1132114" y="440737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Maze </a:t>
              </a:r>
              <a:r>
                <a:rPr lang="en-US" sz="1200" b="1" i="1" dirty="0">
                  <a:solidFill>
                    <a:schemeClr val="tx1"/>
                  </a:solidFill>
                </a:rPr>
                <a:t>Exit</a:t>
              </a:r>
              <a:r>
                <a:rPr lang="en-US" sz="1200" b="1" dirty="0">
                  <a:solidFill>
                    <a:schemeClr val="tx1"/>
                  </a:solidFill>
                </a:rPr>
                <a:t>?</a:t>
              </a:r>
            </a:p>
          </p:txBody>
        </p:sp>
      </p:grpSp>
      <p:grpSp>
        <p:nvGrpSpPr>
          <p:cNvPr id="44" name="Group 43">
            <a:extLst>
              <a:ext uri="{FF2B5EF4-FFF2-40B4-BE49-F238E27FC236}">
                <a16:creationId xmlns:a16="http://schemas.microsoft.com/office/drawing/2014/main" id="{85D7C425-E6F7-4756-9D8D-2DEB4686D81E}"/>
              </a:ext>
            </a:extLst>
          </p:cNvPr>
          <p:cNvGrpSpPr/>
          <p:nvPr/>
        </p:nvGrpSpPr>
        <p:grpSpPr>
          <a:xfrm>
            <a:off x="2127069" y="3089646"/>
            <a:ext cx="1188720" cy="1001765"/>
            <a:chOff x="1212669" y="3089645"/>
            <a:chExt cx="1188720" cy="1001765"/>
          </a:xfrm>
        </p:grpSpPr>
        <p:cxnSp>
          <p:nvCxnSpPr>
            <p:cNvPr id="29" name="Straight Arrow Connector 28">
              <a:extLst>
                <a:ext uri="{FF2B5EF4-FFF2-40B4-BE49-F238E27FC236}">
                  <a16:creationId xmlns:a16="http://schemas.microsoft.com/office/drawing/2014/main" id="{B8A79995-9315-4870-BFCD-72404AA16C11}"/>
                </a:ext>
              </a:extLst>
            </p:cNvPr>
            <p:cNvCxnSpPr>
              <a:cxnSpLocks/>
            </p:cNvCxnSpPr>
            <p:nvPr/>
          </p:nvCxnSpPr>
          <p:spPr>
            <a:xfrm flipH="1">
              <a:off x="1811588" y="3089645"/>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Flowchart: Process 18">
              <a:extLst>
                <a:ext uri="{FF2B5EF4-FFF2-40B4-BE49-F238E27FC236}">
                  <a16:creationId xmlns:a16="http://schemas.microsoft.com/office/drawing/2014/main" id="{961849B3-08D8-4390-8BB9-48F1B3D5AC03}"/>
                </a:ext>
              </a:extLst>
            </p:cNvPr>
            <p:cNvSpPr/>
            <p:nvPr/>
          </p:nvSpPr>
          <p:spPr>
            <a:xfrm>
              <a:off x="1212669" y="3542770"/>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Path</a:t>
              </a:r>
            </a:p>
          </p:txBody>
        </p:sp>
        <p:sp>
          <p:nvSpPr>
            <p:cNvPr id="58" name="TextBox 57">
              <a:extLst>
                <a:ext uri="{FF2B5EF4-FFF2-40B4-BE49-F238E27FC236}">
                  <a16:creationId xmlns:a16="http://schemas.microsoft.com/office/drawing/2014/main" id="{69B323CE-796D-42EE-A662-F5836E271440}"/>
                </a:ext>
              </a:extLst>
            </p:cNvPr>
            <p:cNvSpPr txBox="1"/>
            <p:nvPr/>
          </p:nvSpPr>
          <p:spPr>
            <a:xfrm>
              <a:off x="1826898" y="3223439"/>
              <a:ext cx="256780" cy="184666"/>
            </a:xfrm>
            <a:prstGeom prst="rect">
              <a:avLst/>
            </a:prstGeom>
            <a:noFill/>
          </p:spPr>
          <p:txBody>
            <a:bodyPr wrap="square" lIns="0" tIns="0" rIns="0" bIns="0" rtlCol="0">
              <a:spAutoFit/>
            </a:bodyPr>
            <a:lstStyle/>
            <a:p>
              <a:pPr algn="ctr"/>
              <a:r>
                <a:rPr lang="en-US" sz="1200" b="1" dirty="0"/>
                <a:t>Y</a:t>
              </a:r>
            </a:p>
          </p:txBody>
        </p:sp>
      </p:grpSp>
      <p:grpSp>
        <p:nvGrpSpPr>
          <p:cNvPr id="41" name="Group 40">
            <a:extLst>
              <a:ext uri="{FF2B5EF4-FFF2-40B4-BE49-F238E27FC236}">
                <a16:creationId xmlns:a16="http://schemas.microsoft.com/office/drawing/2014/main" id="{707EFF14-D2D8-4A21-B87B-F3CFB7FE62D6}"/>
              </a:ext>
            </a:extLst>
          </p:cNvPr>
          <p:cNvGrpSpPr/>
          <p:nvPr/>
        </p:nvGrpSpPr>
        <p:grpSpPr>
          <a:xfrm>
            <a:off x="2047364" y="2067057"/>
            <a:ext cx="1371600" cy="1159748"/>
            <a:chOff x="1132964" y="2067057"/>
            <a:chExt cx="1371600" cy="1159748"/>
          </a:xfrm>
        </p:grpSpPr>
        <p:cxnSp>
          <p:nvCxnSpPr>
            <p:cNvPr id="38" name="Straight Arrow Connector 37">
              <a:extLst>
                <a:ext uri="{FF2B5EF4-FFF2-40B4-BE49-F238E27FC236}">
                  <a16:creationId xmlns:a16="http://schemas.microsoft.com/office/drawing/2014/main" id="{66085CA0-C7EF-44AA-95CA-45EE56344E49}"/>
                </a:ext>
              </a:extLst>
            </p:cNvPr>
            <p:cNvCxnSpPr>
              <a:cxnSpLocks/>
            </p:cNvCxnSpPr>
            <p:nvPr/>
          </p:nvCxnSpPr>
          <p:spPr>
            <a:xfrm flipH="1">
              <a:off x="1811588" y="206705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64A94860-F2F5-4CF9-899F-9766A41FAF81}"/>
                </a:ext>
              </a:extLst>
            </p:cNvPr>
            <p:cNvSpPr/>
            <p:nvPr/>
          </p:nvSpPr>
          <p:spPr>
            <a:xfrm>
              <a:off x="1132964" y="249528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i="1" dirty="0">
                  <a:solidFill>
                    <a:schemeClr val="tx1"/>
                  </a:solidFill>
                </a:rPr>
                <a:t>Open</a:t>
              </a:r>
              <a:r>
                <a:rPr lang="en-US" sz="1200" b="1" dirty="0">
                  <a:solidFill>
                    <a:schemeClr val="tx1"/>
                  </a:solidFill>
                </a:rPr>
                <a:t> Path?</a:t>
              </a:r>
            </a:p>
          </p:txBody>
        </p:sp>
        <p:sp>
          <p:nvSpPr>
            <p:cNvPr id="57" name="TextBox 56">
              <a:extLst>
                <a:ext uri="{FF2B5EF4-FFF2-40B4-BE49-F238E27FC236}">
                  <a16:creationId xmlns:a16="http://schemas.microsoft.com/office/drawing/2014/main" id="{54361BC7-BD4F-43BB-9A76-A3D28D5110A5}"/>
                </a:ext>
              </a:extLst>
            </p:cNvPr>
            <p:cNvSpPr txBox="1"/>
            <p:nvPr/>
          </p:nvSpPr>
          <p:spPr>
            <a:xfrm>
              <a:off x="1826898" y="2174741"/>
              <a:ext cx="256780" cy="184666"/>
            </a:xfrm>
            <a:prstGeom prst="rect">
              <a:avLst/>
            </a:prstGeom>
            <a:noFill/>
          </p:spPr>
          <p:txBody>
            <a:bodyPr wrap="square" lIns="0" tIns="0" rIns="0" bIns="0" rtlCol="0">
              <a:spAutoFit/>
            </a:bodyPr>
            <a:lstStyle/>
            <a:p>
              <a:pPr algn="ctr"/>
              <a:r>
                <a:rPr lang="en-US" sz="1200" b="1" dirty="0"/>
                <a:t>N</a:t>
              </a:r>
            </a:p>
          </p:txBody>
        </p:sp>
      </p:grpSp>
      <p:sp>
        <p:nvSpPr>
          <p:cNvPr id="2" name="Title 1"/>
          <p:cNvSpPr>
            <a:spLocks noGrp="1"/>
          </p:cNvSpPr>
          <p:nvPr>
            <p:ph type="title"/>
          </p:nvPr>
        </p:nvSpPr>
        <p:spPr/>
        <p:txBody>
          <a:bodyPr/>
          <a:lstStyle/>
          <a:p>
            <a:r>
              <a:rPr lang="en-US" dirty="0"/>
              <a:t>Design </a:t>
            </a:r>
            <a:r>
              <a:rPr lang="en-US" dirty="0" err="1"/>
              <a:t>find_maze_path</a:t>
            </a:r>
            <a:r>
              <a:rPr lang="en-US" dirty="0"/>
              <a:t>(x, y)</a:t>
            </a: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
        <p:nvSpPr>
          <p:cNvPr id="3" name="Rectangle 2"/>
          <p:cNvSpPr/>
          <p:nvPr/>
        </p:nvSpPr>
        <p:spPr>
          <a:xfrm>
            <a:off x="1524000" y="6059270"/>
            <a:ext cx="8001000" cy="646331"/>
          </a:xfrm>
          <a:prstGeom prst="rect">
            <a:avLst/>
          </a:prstGeom>
        </p:spPr>
        <p:txBody>
          <a:bodyPr wrap="square">
            <a:spAutoFit/>
          </a:bodyPr>
          <a:lstStyle/>
          <a:p>
            <a:r>
              <a:rPr lang="en-US" b="1" dirty="0">
                <a:solidFill>
                  <a:srgbClr val="FF0000"/>
                </a:solidFill>
              </a:rPr>
              <a:t>There is no attempt to find the </a:t>
            </a:r>
            <a:r>
              <a:rPr lang="en-US" b="1" i="1" dirty="0">
                <a:solidFill>
                  <a:srgbClr val="FF0000"/>
                </a:solidFill>
              </a:rPr>
              <a:t>shortest </a:t>
            </a:r>
            <a:r>
              <a:rPr lang="en-US" b="1" dirty="0">
                <a:solidFill>
                  <a:srgbClr val="FF0000"/>
                </a:solidFill>
              </a:rPr>
              <a:t>path through the maze.</a:t>
            </a:r>
          </a:p>
          <a:p>
            <a:r>
              <a:rPr lang="en-US" b="1" dirty="0">
                <a:solidFill>
                  <a:srgbClr val="FF0000"/>
                </a:solidFill>
              </a:rPr>
              <a:t>We just mark the </a:t>
            </a:r>
            <a:r>
              <a:rPr lang="en-US" b="1" i="1" u="sng" dirty="0">
                <a:solidFill>
                  <a:srgbClr val="FF0000"/>
                </a:solidFill>
              </a:rPr>
              <a:t>first</a:t>
            </a:r>
            <a:r>
              <a:rPr lang="en-US" b="1" i="1" dirty="0">
                <a:solidFill>
                  <a:srgbClr val="FF0000"/>
                </a:solidFill>
              </a:rPr>
              <a:t> </a:t>
            </a:r>
            <a:r>
              <a:rPr lang="en-US" b="1" dirty="0">
                <a:solidFill>
                  <a:srgbClr val="FF0000"/>
                </a:solidFill>
              </a:rPr>
              <a:t>path that is found.</a:t>
            </a:r>
          </a:p>
        </p:txBody>
      </p:sp>
      <p:sp>
        <p:nvSpPr>
          <p:cNvPr id="7" name="Flowchart: Decision 6">
            <a:extLst>
              <a:ext uri="{FF2B5EF4-FFF2-40B4-BE49-F238E27FC236}">
                <a16:creationId xmlns:a16="http://schemas.microsoft.com/office/drawing/2014/main" id="{BE3E527A-1874-4731-AFE0-C3145DD6AA8B}"/>
              </a:ext>
            </a:extLst>
          </p:cNvPr>
          <p:cNvSpPr/>
          <p:nvPr/>
        </p:nvSpPr>
        <p:spPr>
          <a:xfrm>
            <a:off x="2057400" y="1447800"/>
            <a:ext cx="1371600" cy="731520"/>
          </a:xfrm>
          <a:prstGeom prst="flowChartDecision">
            <a:avLst/>
          </a:prstGeom>
          <a:solidFill>
            <a:srgbClr val="FFFF00"/>
          </a:solid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Out of Bounds?</a:t>
            </a:r>
          </a:p>
        </p:txBody>
      </p:sp>
      <p:grpSp>
        <p:nvGrpSpPr>
          <p:cNvPr id="37" name="Group 36">
            <a:extLst>
              <a:ext uri="{FF2B5EF4-FFF2-40B4-BE49-F238E27FC236}">
                <a16:creationId xmlns:a16="http://schemas.microsoft.com/office/drawing/2014/main" id="{597241D1-A905-4542-B5D5-9EB22EE94C72}"/>
              </a:ext>
            </a:extLst>
          </p:cNvPr>
          <p:cNvGrpSpPr/>
          <p:nvPr/>
        </p:nvGrpSpPr>
        <p:grpSpPr>
          <a:xfrm>
            <a:off x="3408078" y="1614531"/>
            <a:ext cx="1621123" cy="1466236"/>
            <a:chOff x="2493677" y="1614531"/>
            <a:chExt cx="1621123" cy="1466236"/>
          </a:xfrm>
        </p:grpSpPr>
        <p:sp>
          <p:nvSpPr>
            <p:cNvPr id="8" name="Flowchart: Alternate Process 7">
              <a:extLst>
                <a:ext uri="{FF2B5EF4-FFF2-40B4-BE49-F238E27FC236}">
                  <a16:creationId xmlns:a16="http://schemas.microsoft.com/office/drawing/2014/main" id="{5308A891-902B-4089-8C19-E8209CD9B594}"/>
                </a:ext>
              </a:extLst>
            </p:cNvPr>
            <p:cNvSpPr/>
            <p:nvPr/>
          </p:nvSpPr>
          <p:spPr>
            <a:xfrm>
              <a:off x="3200400" y="2641323"/>
              <a:ext cx="914400" cy="439444"/>
            </a:xfrm>
            <a:prstGeom prst="flowChartAlternate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26" name="Connector: Elbow 25">
              <a:extLst>
                <a:ext uri="{FF2B5EF4-FFF2-40B4-BE49-F238E27FC236}">
                  <a16:creationId xmlns:a16="http://schemas.microsoft.com/office/drawing/2014/main" id="{D453F505-2F91-441F-B16B-811D8C65E4AC}"/>
                </a:ext>
              </a:extLst>
            </p:cNvPr>
            <p:cNvCxnSpPr>
              <a:cxnSpLocks/>
              <a:stCxn id="7" idx="3"/>
              <a:endCxn id="8" idx="0"/>
            </p:cNvCxnSpPr>
            <p:nvPr/>
          </p:nvCxnSpPr>
          <p:spPr>
            <a:xfrm>
              <a:off x="2514600" y="1813560"/>
              <a:ext cx="1143000" cy="827763"/>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64C926-8044-4DCA-929E-4A76732A7FC0}"/>
                </a:ext>
              </a:extLst>
            </p:cNvPr>
            <p:cNvCxnSpPr>
              <a:stCxn id="11" idx="3"/>
              <a:endCxn id="11" idx="3"/>
            </p:cNvCxnSpPr>
            <p:nvPr/>
          </p:nvCxnSpPr>
          <p:spPr>
            <a:xfrm>
              <a:off x="2504564" y="28610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EE8725-79BC-42DC-BC3E-13ABB6C8CA7F}"/>
                </a:ext>
              </a:extLst>
            </p:cNvPr>
            <p:cNvSpPr txBox="1"/>
            <p:nvPr/>
          </p:nvSpPr>
          <p:spPr>
            <a:xfrm>
              <a:off x="2493677" y="1614531"/>
              <a:ext cx="256780" cy="184666"/>
            </a:xfrm>
            <a:prstGeom prst="rect">
              <a:avLst/>
            </a:prstGeom>
            <a:noFill/>
          </p:spPr>
          <p:txBody>
            <a:bodyPr wrap="square" lIns="0" tIns="0" rIns="0" bIns="0" rtlCol="0">
              <a:spAutoFit/>
            </a:bodyPr>
            <a:lstStyle/>
            <a:p>
              <a:pPr algn="ctr"/>
              <a:r>
                <a:rPr lang="en-US" sz="1200" b="1" dirty="0"/>
                <a:t>Y</a:t>
              </a:r>
            </a:p>
          </p:txBody>
        </p:sp>
      </p:grpSp>
      <p:grpSp>
        <p:nvGrpSpPr>
          <p:cNvPr id="31" name="Group 30">
            <a:extLst>
              <a:ext uri="{FF2B5EF4-FFF2-40B4-BE49-F238E27FC236}">
                <a16:creationId xmlns:a16="http://schemas.microsoft.com/office/drawing/2014/main" id="{142BEF58-64C6-429A-B6A9-2F991E68577D}"/>
              </a:ext>
            </a:extLst>
          </p:cNvPr>
          <p:cNvGrpSpPr/>
          <p:nvPr/>
        </p:nvGrpSpPr>
        <p:grpSpPr>
          <a:xfrm>
            <a:off x="3408077" y="2496951"/>
            <a:ext cx="4450048" cy="2276185"/>
            <a:chOff x="2493677" y="2496950"/>
            <a:chExt cx="4450048" cy="2276185"/>
          </a:xfrm>
        </p:grpSpPr>
        <p:sp>
          <p:nvSpPr>
            <p:cNvPr id="63" name="Flowchart: Data 62">
              <a:extLst>
                <a:ext uri="{FF2B5EF4-FFF2-40B4-BE49-F238E27FC236}">
                  <a16:creationId xmlns:a16="http://schemas.microsoft.com/office/drawing/2014/main" id="{BD7C6C23-779A-4BFD-B459-9809504D8E78}"/>
                </a:ext>
              </a:extLst>
            </p:cNvPr>
            <p:cNvSpPr/>
            <p:nvPr/>
          </p:nvSpPr>
          <p:spPr>
            <a:xfrm>
              <a:off x="5663565" y="2496950"/>
              <a:ext cx="1280160" cy="548640"/>
            </a:xfrm>
            <a:prstGeom prst="flowChartInputOutpu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Visit</a:t>
              </a:r>
            </a:p>
            <a:p>
              <a:pPr algn="ctr"/>
              <a:r>
                <a:rPr lang="en-US" sz="1200" b="1" dirty="0">
                  <a:solidFill>
                    <a:schemeClr val="tx1"/>
                  </a:solidFill>
                </a:rPr>
                <a:t>Neighbor</a:t>
              </a:r>
            </a:p>
          </p:txBody>
        </p:sp>
        <p:cxnSp>
          <p:nvCxnSpPr>
            <p:cNvPr id="42" name="Connector: Elbow 41">
              <a:extLst>
                <a:ext uri="{FF2B5EF4-FFF2-40B4-BE49-F238E27FC236}">
                  <a16:creationId xmlns:a16="http://schemas.microsoft.com/office/drawing/2014/main" id="{E9FA1E31-76B0-436B-B84B-C42C2B9854EB}"/>
                </a:ext>
              </a:extLst>
            </p:cNvPr>
            <p:cNvCxnSpPr>
              <a:cxnSpLocks/>
              <a:stCxn id="10" idx="3"/>
              <a:endCxn id="63" idx="2"/>
            </p:cNvCxnSpPr>
            <p:nvPr/>
          </p:nvCxnSpPr>
          <p:spPr>
            <a:xfrm flipV="1">
              <a:off x="2503714" y="2771270"/>
              <a:ext cx="3287867" cy="2001865"/>
            </a:xfrm>
            <a:prstGeom prst="bentConnector3">
              <a:avLst>
                <a:gd name="adj1" fmla="val 63906"/>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D6C7AFC-5D39-403F-BBE4-036968A337F5}"/>
                </a:ext>
              </a:extLst>
            </p:cNvPr>
            <p:cNvSpPr txBox="1"/>
            <p:nvPr/>
          </p:nvSpPr>
          <p:spPr>
            <a:xfrm>
              <a:off x="2493677" y="4581385"/>
              <a:ext cx="256780" cy="184666"/>
            </a:xfrm>
            <a:prstGeom prst="rect">
              <a:avLst/>
            </a:prstGeom>
            <a:noFill/>
          </p:spPr>
          <p:txBody>
            <a:bodyPr wrap="square" lIns="0" tIns="0" rIns="0" bIns="0" rtlCol="0">
              <a:spAutoFit/>
            </a:bodyPr>
            <a:lstStyle/>
            <a:p>
              <a:pPr algn="ctr"/>
              <a:r>
                <a:rPr lang="en-US" sz="1200" b="1" dirty="0"/>
                <a:t>N</a:t>
              </a:r>
            </a:p>
          </p:txBody>
        </p:sp>
      </p:grpSp>
      <p:grpSp>
        <p:nvGrpSpPr>
          <p:cNvPr id="6" name="Group 5">
            <a:extLst>
              <a:ext uri="{FF2B5EF4-FFF2-40B4-BE49-F238E27FC236}">
                <a16:creationId xmlns:a16="http://schemas.microsoft.com/office/drawing/2014/main" id="{EA30E846-6D11-4779-BD2D-4FE1C3638CFB}"/>
              </a:ext>
            </a:extLst>
          </p:cNvPr>
          <p:cNvGrpSpPr/>
          <p:nvPr/>
        </p:nvGrpSpPr>
        <p:grpSpPr>
          <a:xfrm>
            <a:off x="3408078" y="2663229"/>
            <a:ext cx="706723" cy="197816"/>
            <a:chOff x="2493677" y="2663229"/>
            <a:chExt cx="706723" cy="197816"/>
          </a:xfrm>
        </p:grpSpPr>
        <p:sp>
          <p:nvSpPr>
            <p:cNvPr id="53" name="TextBox 52">
              <a:extLst>
                <a:ext uri="{FF2B5EF4-FFF2-40B4-BE49-F238E27FC236}">
                  <a16:creationId xmlns:a16="http://schemas.microsoft.com/office/drawing/2014/main" id="{5205A017-9800-4933-A8E6-1193FCC1736D}"/>
                </a:ext>
              </a:extLst>
            </p:cNvPr>
            <p:cNvSpPr txBox="1"/>
            <p:nvPr/>
          </p:nvSpPr>
          <p:spPr>
            <a:xfrm>
              <a:off x="2493677" y="2663229"/>
              <a:ext cx="256780" cy="184666"/>
            </a:xfrm>
            <a:prstGeom prst="rect">
              <a:avLst/>
            </a:prstGeom>
            <a:noFill/>
          </p:spPr>
          <p:txBody>
            <a:bodyPr wrap="square" lIns="0" tIns="0" rIns="0" bIns="0" rtlCol="0">
              <a:spAutoFit/>
            </a:bodyPr>
            <a:lstStyle/>
            <a:p>
              <a:pPr algn="ctr"/>
              <a:r>
                <a:rPr lang="en-US" sz="1200" b="1" dirty="0"/>
                <a:t>N</a:t>
              </a:r>
            </a:p>
          </p:txBody>
        </p:sp>
        <p:cxnSp>
          <p:nvCxnSpPr>
            <p:cNvPr id="71" name="Straight Connector 70">
              <a:extLst>
                <a:ext uri="{FF2B5EF4-FFF2-40B4-BE49-F238E27FC236}">
                  <a16:creationId xmlns:a16="http://schemas.microsoft.com/office/drawing/2014/main" id="{55798686-1E36-44FE-9A93-E3074EE563D2}"/>
                </a:ext>
              </a:extLst>
            </p:cNvPr>
            <p:cNvCxnSpPr>
              <a:cxnSpLocks/>
            </p:cNvCxnSpPr>
            <p:nvPr/>
          </p:nvCxnSpPr>
          <p:spPr>
            <a:xfrm>
              <a:off x="2504564" y="2861045"/>
              <a:ext cx="69583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9" name="Footer Placeholder 8">
            <a:extLst>
              <a:ext uri="{FF2B5EF4-FFF2-40B4-BE49-F238E27FC236}">
                <a16:creationId xmlns:a16="http://schemas.microsoft.com/office/drawing/2014/main" id="{2B065EBC-EB12-4625-99DE-32AB3161B64B}"/>
              </a:ext>
            </a:extLst>
          </p:cNvPr>
          <p:cNvSpPr>
            <a:spLocks noGrp="1"/>
          </p:cNvSpPr>
          <p:nvPr>
            <p:ph type="ftr" sz="quarter" idx="11"/>
          </p:nvPr>
        </p:nvSpPr>
        <p:spPr/>
        <p:txBody>
          <a:bodyPr/>
          <a:lstStyle/>
          <a:p>
            <a:pPr>
              <a:defRPr/>
            </a:pPr>
            <a:r>
              <a:rPr lang="en-US"/>
              <a:t>Recursion (23)</a:t>
            </a:r>
            <a:endParaRPr lang="en-US" dirty="0"/>
          </a:p>
        </p:txBody>
      </p:sp>
    </p:spTree>
    <p:extLst>
      <p:ext uri="{BB962C8B-B14F-4D97-AF65-F5344CB8AC3E}">
        <p14:creationId xmlns:p14="http://schemas.microsoft.com/office/powerpoint/2010/main" val="228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up)">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up)">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up)">
                                      <p:cBhvr>
                                        <p:cTn id="72" dur="50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295400"/>
            <a:ext cx="8915400" cy="501675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a:t>
            </a:r>
          </a:p>
          <a:p>
            <a:r>
              <a:rPr lang="en-US" sz="1600" b="1" dirty="0">
                <a:latin typeface="Consolas" panose="020B0609020204030204" pitchFamily="49" charset="0"/>
                <a:cs typeface="Consolas" panose="020B0609020204030204" pitchFamily="49" charset="0"/>
              </a:rPr>
              <a:t>{</a:t>
            </a: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US" dirty="0"/>
              <a:t>Implementation</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
        <p:nvSpPr>
          <p:cNvPr id="3" name="Rounded Rectangle 2"/>
          <p:cNvSpPr/>
          <p:nvPr/>
        </p:nvSpPr>
        <p:spPr>
          <a:xfrm>
            <a:off x="1143000" y="1829054"/>
            <a:ext cx="8686800" cy="5463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2453096"/>
            <a:ext cx="8686800" cy="5442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3000" y="4007466"/>
            <a:ext cx="8686800" cy="13498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43000" y="3077935"/>
            <a:ext cx="86868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5433496"/>
            <a:ext cx="8686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1805960"/>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((r &lt; 0) || (r &gt;= HEIGHT) || (c &lt; 0) || (c &gt;= WIDTH))</a:t>
            </a:r>
          </a:p>
          <a:p>
            <a:r>
              <a:rPr lang="en-US" sz="1600" b="1" dirty="0">
                <a:latin typeface="Consolas" panose="020B0609020204030204" pitchFamily="49" charset="0"/>
                <a:cs typeface="Consolas" panose="020B0609020204030204" pitchFamily="49" charset="0"/>
              </a:rPr>
              <a:t>      return false;              // Out of bounds, not path</a:t>
            </a:r>
          </a:p>
        </p:txBody>
      </p:sp>
      <p:sp>
        <p:nvSpPr>
          <p:cNvPr id="13" name="TextBox 12"/>
          <p:cNvSpPr txBox="1"/>
          <p:nvPr/>
        </p:nvSpPr>
        <p:spPr>
          <a:xfrm>
            <a:off x="1143000" y="2439155"/>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(maze[r][c] != OPEN)</a:t>
            </a:r>
          </a:p>
          <a:p>
            <a:r>
              <a:rPr lang="en-US" sz="1600" b="1" dirty="0">
                <a:latin typeface="Consolas" panose="020B0609020204030204" pitchFamily="49" charset="0"/>
                <a:cs typeface="Consolas" panose="020B0609020204030204" pitchFamily="49" charset="0"/>
              </a:rPr>
              <a:t>      return false;              // Path blocked, not path</a:t>
            </a:r>
          </a:p>
        </p:txBody>
      </p:sp>
      <p:sp>
        <p:nvSpPr>
          <p:cNvPr id="14" name="TextBox 13"/>
          <p:cNvSpPr txBox="1"/>
          <p:nvPr/>
        </p:nvSpPr>
        <p:spPr>
          <a:xfrm>
            <a:off x="1143000" y="3113930"/>
            <a:ext cx="8915400" cy="83099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PATH;		// Assume path</a:t>
            </a:r>
          </a:p>
          <a:p>
            <a:r>
              <a:rPr lang="en-US" sz="1600" b="1" dirty="0">
                <a:latin typeface="Consolas" panose="020B0609020204030204" pitchFamily="49" charset="0"/>
                <a:cs typeface="Consolas" panose="020B0609020204030204" pitchFamily="49" charset="0"/>
              </a:rPr>
              <a:t>   if ((r == HEIGHT - 1) &amp;&amp; (c == WIDTH - 1))</a:t>
            </a:r>
          </a:p>
          <a:p>
            <a:r>
              <a:rPr lang="en-US" sz="1600" b="1" dirty="0">
                <a:latin typeface="Consolas" panose="020B0609020204030204" pitchFamily="49" charset="0"/>
                <a:cs typeface="Consolas" panose="020B0609020204030204" pitchFamily="49" charset="0"/>
              </a:rPr>
              <a:t>      return true;               // Exit, success!</a:t>
            </a:r>
          </a:p>
        </p:txBody>
      </p:sp>
      <p:sp>
        <p:nvSpPr>
          <p:cNvPr id="15" name="TextBox 14"/>
          <p:cNvSpPr txBox="1"/>
          <p:nvPr/>
        </p:nvSpPr>
        <p:spPr>
          <a:xfrm>
            <a:off x="1143000" y="3985697"/>
            <a:ext cx="8915400" cy="132343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 Look for path above, left, right, below</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p:txBody>
      </p:sp>
      <p:sp>
        <p:nvSpPr>
          <p:cNvPr id="16" name="TextBox 15"/>
          <p:cNvSpPr txBox="1"/>
          <p:nvPr/>
        </p:nvSpPr>
        <p:spPr>
          <a:xfrm>
            <a:off x="1143000" y="5379107"/>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VISITED;         // Not a path, but don’t visit again</a:t>
            </a:r>
          </a:p>
          <a:p>
            <a:r>
              <a:rPr lang="en-US" sz="1600" b="1" dirty="0">
                <a:latin typeface="Consolas" panose="020B0609020204030204" pitchFamily="49" charset="0"/>
                <a:cs typeface="Consolas" panose="020B0609020204030204" pitchFamily="49" charset="0"/>
              </a:rPr>
              <a:t>   return false;</a:t>
            </a:r>
          </a:p>
        </p:txBody>
      </p:sp>
    </p:spTree>
    <p:extLst>
      <p:ext uri="{BB962C8B-B14F-4D97-AF65-F5344CB8AC3E}">
        <p14:creationId xmlns:p14="http://schemas.microsoft.com/office/powerpoint/2010/main" val="30412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
        <p:nvSpPr>
          <p:cNvPr id="6" name="TextBox 5"/>
          <p:cNvSpPr txBox="1"/>
          <p:nvPr/>
        </p:nvSpPr>
        <p:spPr>
          <a:xfrm>
            <a:off x="642310" y="1654630"/>
            <a:ext cx="8458200" cy="4647426"/>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#include &lt;</a:t>
            </a:r>
            <a:r>
              <a:rPr lang="en-US" sz="1600" b="1" dirty="0" err="1">
                <a:latin typeface="Consolas" panose="020B0609020204030204" pitchFamily="49" charset="0"/>
                <a:cs typeface="Consolas" panose="020B0609020204030204" pitchFamily="49" charset="0"/>
              </a:rPr>
              <a:t>iostream</a:t>
            </a:r>
            <a:r>
              <a:rPr lang="en-US" sz="1600" b="1" dirty="0">
                <a:latin typeface="Consolas" panose="020B0609020204030204" pitchFamily="49" charset="0"/>
                <a:cs typeface="Consolas" panose="020B0609020204030204" pitchFamily="49" charset="0"/>
              </a:rPr>
              <a:t>&gt;</a:t>
            </a:r>
          </a:p>
          <a:p>
            <a:r>
              <a:rPr lang="en-US" sz="1600" b="1" dirty="0">
                <a:latin typeface="Consolas" panose="020B0609020204030204" pitchFamily="49" charset="0"/>
                <a:cs typeface="Consolas" panose="020B0609020204030204" pitchFamily="49" charset="0"/>
              </a:rPr>
              <a:t>using namespace std;</a:t>
            </a:r>
          </a:p>
          <a:p>
            <a:r>
              <a:rPr lang="en-US" sz="1600" b="1" dirty="0">
                <a:latin typeface="Consolas" panose="020B0609020204030204" pitchFamily="49" charset="0"/>
                <a:cs typeface="Consolas" panose="020B0609020204030204" pitchFamily="49" charset="0"/>
              </a:rPr>
              <a:t>enum color { OPEN, BARRIER, VISITED, PATH };</a:t>
            </a:r>
          </a:p>
          <a:p>
            <a:r>
              <a:rPr lang="en-US" sz="1600" b="1" dirty="0">
                <a:latin typeface="Consolas" panose="020B0609020204030204" pitchFamily="49" charset="0"/>
                <a:cs typeface="Consolas" panose="020B0609020204030204" pitchFamily="49" charset="0"/>
              </a:rPr>
              <a:t>const int HEIGHT = 5;</a:t>
            </a:r>
          </a:p>
          <a:p>
            <a:r>
              <a:rPr lang="en-US" sz="1600" b="1" dirty="0">
                <a:latin typeface="Consolas" panose="020B0609020204030204" pitchFamily="49" charset="0"/>
                <a:cs typeface="Consolas" panose="020B0609020204030204" pitchFamily="49" charset="0"/>
              </a:rPr>
              <a:t>const int WIDTH = 5;</a:t>
            </a:r>
          </a:p>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 { ... }</a:t>
            </a:r>
          </a:p>
          <a:p>
            <a:endParaRPr lang="en-US" sz="8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int main()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color maze[HEIGHT][WIDTH] =</a:t>
            </a:r>
          </a:p>
          <a:p>
            <a:r>
              <a:rPr lang="en-US" sz="1600" b="1" dirty="0">
                <a:latin typeface="Consolas" panose="020B0609020204030204" pitchFamily="49" charset="0"/>
                <a:cs typeface="Consolas" panose="020B0609020204030204" pitchFamily="49" charset="0"/>
              </a:rPr>
              <a:t>      { { OPEN,    BARRIER, OPEN,    BARRIER, BARRIER },</a:t>
            </a:r>
          </a:p>
          <a:p>
            <a:r>
              <a:rPr lang="en-US" sz="1600" b="1" dirty="0">
                <a:latin typeface="Consolas" panose="020B0609020204030204" pitchFamily="49" charset="0"/>
                <a:cs typeface="Consolas" panose="020B0609020204030204" pitchFamily="49" charset="0"/>
              </a:rPr>
              <a:t>        { OPEN,    BARRIER, OPEN,    BARRIER, BARRIER },</a:t>
            </a:r>
          </a:p>
          <a:p>
            <a:r>
              <a:rPr lang="en-US" sz="1600" b="1" dirty="0">
                <a:latin typeface="Consolas" panose="020B0609020204030204" pitchFamily="49" charset="0"/>
                <a:cs typeface="Consolas" panose="020B0609020204030204" pitchFamily="49" charset="0"/>
              </a:rPr>
              <a:t>        { OPEN,    OPEN,    OPEN,    BARRIER, OPEN    },</a:t>
            </a:r>
          </a:p>
          <a:p>
            <a:r>
              <a:rPr lang="en-US" sz="1600" b="1" dirty="0">
                <a:latin typeface="Consolas" panose="020B0609020204030204" pitchFamily="49" charset="0"/>
                <a:cs typeface="Consolas" panose="020B0609020204030204" pitchFamily="49" charset="0"/>
              </a:rPr>
              <a:t>        { OPEN,    BARRIER, OPEN,    OPEN,    OPEN    },</a:t>
            </a:r>
          </a:p>
          <a:p>
            <a:r>
              <a:rPr lang="en-US" sz="1600" b="1" dirty="0">
                <a:latin typeface="Consolas" panose="020B0609020204030204" pitchFamily="49" charset="0"/>
                <a:cs typeface="Consolas" panose="020B0609020204030204" pitchFamily="49" charset="0"/>
              </a:rPr>
              <a:t>        { OPEN,    BARRIER, OPEN,    BARRIER, OPEN    }</a:t>
            </a:r>
          </a:p>
          <a:p>
            <a:r>
              <a:rPr lang="en-US" sz="1600" b="1" dirty="0">
                <a:latin typeface="Consolas" panose="020B0609020204030204" pitchFamily="49" charset="0"/>
                <a:cs typeface="Consolas" panose="020B0609020204030204" pitchFamily="49" charset="0"/>
              </a:rPr>
              <a:t>      };</a:t>
            </a:r>
          </a:p>
          <a:p>
            <a:r>
              <a:rPr lang="en-US" sz="1600" b="1" dirty="0">
                <a:latin typeface="Consolas" panose="020B0609020204030204" pitchFamily="49" charset="0"/>
                <a:cs typeface="Consolas" panose="020B0609020204030204" pitchFamily="49" charset="0"/>
              </a:rPr>
              <a:t>   cout &lt;&lt; </a:t>
            </a:r>
            <a:r>
              <a:rPr lang="en-US" sz="1600" b="1" dirty="0" err="1">
                <a:latin typeface="Consolas" panose="020B0609020204030204" pitchFamily="49" charset="0"/>
                <a:cs typeface="Consolas" panose="020B0609020204030204" pitchFamily="49" charset="0"/>
              </a:rPr>
              <a:t>boolalpha</a:t>
            </a:r>
            <a:r>
              <a:rPr lang="en-US" sz="1600" b="1" dirty="0">
                <a:latin typeface="Consolas" panose="020B0609020204030204" pitchFamily="49" charset="0"/>
                <a:cs typeface="Consolas" panose="020B0609020204030204" pitchFamily="49" charset="0"/>
              </a:rPr>
              <a:t> &lt;&lt;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0, 0) &lt;&lt; endl;</a:t>
            </a:r>
          </a:p>
          <a:p>
            <a:r>
              <a:rPr lang="en-US" sz="1600" b="1" dirty="0">
                <a:latin typeface="Consolas" panose="020B0609020204030204" pitchFamily="49" charset="0"/>
                <a:cs typeface="Consolas" panose="020B0609020204030204" pitchFamily="49" charset="0"/>
              </a:rPr>
              <a:t>   return 0;</a:t>
            </a:r>
          </a:p>
          <a:p>
            <a:r>
              <a:rPr lang="en-US" sz="1600" b="1" dirty="0">
                <a:latin typeface="Consolas" panose="020B0609020204030204" pitchFamily="49" charset="0"/>
                <a:cs typeface="Consolas" panose="020B0609020204030204" pitchFamily="49" charset="0"/>
              </a:rPr>
              <a:t>}</a:t>
            </a:r>
          </a:p>
        </p:txBody>
      </p:sp>
      <p:graphicFrame>
        <p:nvGraphicFramePr>
          <p:cNvPr id="7" name="Table 6">
            <a:extLst>
              <a:ext uri="{FF2B5EF4-FFF2-40B4-BE49-F238E27FC236}">
                <a16:creationId xmlns:a16="http://schemas.microsoft.com/office/drawing/2014/main" id="{4B2A4915-8EBA-445D-B9BC-3D7393A8F842}"/>
              </a:ext>
            </a:extLst>
          </p:cNvPr>
          <p:cNvGraphicFramePr>
            <a:graphicFrameLocks noGrp="1"/>
          </p:cNvGraphicFramePr>
          <p:nvPr/>
        </p:nvGraphicFramePr>
        <p:xfrm>
          <a:off x="8599793" y="5018314"/>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86909179"/>
                  </a:ext>
                </a:extLst>
              </a:tr>
            </a:tbl>
          </a:graphicData>
        </a:graphic>
      </p:graphicFrame>
      <p:graphicFrame>
        <p:nvGraphicFramePr>
          <p:cNvPr id="8" name="Table 7">
            <a:extLst>
              <a:ext uri="{FF2B5EF4-FFF2-40B4-BE49-F238E27FC236}">
                <a16:creationId xmlns:a16="http://schemas.microsoft.com/office/drawing/2014/main" id="{1379270B-3174-4BF5-8E3F-7334AE4CF583}"/>
              </a:ext>
            </a:extLst>
          </p:cNvPr>
          <p:cNvGraphicFramePr>
            <a:graphicFrameLocks noGrp="1"/>
          </p:cNvGraphicFramePr>
          <p:nvPr/>
        </p:nvGraphicFramePr>
        <p:xfrm>
          <a:off x="8577969" y="1736090"/>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09179"/>
                  </a:ext>
                </a:extLst>
              </a:tr>
            </a:tbl>
          </a:graphicData>
        </a:graphic>
      </p:graphicFrame>
      <p:sp>
        <p:nvSpPr>
          <p:cNvPr id="3" name="Arrow: Down 2">
            <a:extLst>
              <a:ext uri="{FF2B5EF4-FFF2-40B4-BE49-F238E27FC236}">
                <a16:creationId xmlns:a16="http://schemas.microsoft.com/office/drawing/2014/main" id="{ABE85310-F591-495F-BA13-6FE7746EC323}"/>
              </a:ext>
            </a:extLst>
          </p:cNvPr>
          <p:cNvSpPr/>
          <p:nvPr/>
        </p:nvSpPr>
        <p:spPr>
          <a:xfrm>
            <a:off x="9209379" y="3769835"/>
            <a:ext cx="348317" cy="9219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22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Quiz #22</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F59D9B86-AB8B-404F-8D86-C97B35C4C67E}" type="slidenum">
              <a:rPr lang="en-US" smtClean="0"/>
              <a:pPr/>
              <a:t>2</a:t>
            </a:fld>
            <a:endParaRPr lang="en-US" dirty="0"/>
          </a:p>
        </p:txBody>
      </p:sp>
      <p:pic>
        <p:nvPicPr>
          <p:cNvPr id="7" name="Picture 6">
            <a:extLst>
              <a:ext uri="{FF2B5EF4-FFF2-40B4-BE49-F238E27FC236}">
                <a16:creationId xmlns:a16="http://schemas.microsoft.com/office/drawing/2014/main" id="{53CDB26F-F22A-46B3-9A16-5A38371BE029}"/>
              </a:ext>
            </a:extLst>
          </p:cNvPr>
          <p:cNvPicPr>
            <a:picLocks noChangeAspect="1"/>
          </p:cNvPicPr>
          <p:nvPr/>
        </p:nvPicPr>
        <p:blipFill>
          <a:blip r:embed="rId3"/>
          <a:stretch>
            <a:fillRect/>
          </a:stretch>
        </p:blipFill>
        <p:spPr>
          <a:xfrm>
            <a:off x="810768" y="1325257"/>
            <a:ext cx="8055440" cy="5474868"/>
          </a:xfrm>
          <a:prstGeom prst="rect">
            <a:avLst/>
          </a:prstGeom>
        </p:spPr>
      </p:pic>
    </p:spTree>
    <p:extLst>
      <p:ext uri="{BB962C8B-B14F-4D97-AF65-F5344CB8AC3E}">
        <p14:creationId xmlns:p14="http://schemas.microsoft.com/office/powerpoint/2010/main" val="302094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a Cell as Visited</a:t>
            </a:r>
          </a:p>
        </p:txBody>
      </p:sp>
      <p:sp>
        <p:nvSpPr>
          <p:cNvPr id="3" name="Content Placeholder 2"/>
          <p:cNvSpPr>
            <a:spLocks noGrp="1"/>
          </p:cNvSpPr>
          <p:nvPr>
            <p:ph sz="quarter" idx="1"/>
          </p:nvPr>
        </p:nvSpPr>
        <p:spPr>
          <a:xfrm>
            <a:off x="572493" y="1233489"/>
            <a:ext cx="10047884" cy="5360852"/>
          </a:xfrm>
        </p:spPr>
        <p:txBody>
          <a:bodyPr/>
          <a:lstStyle/>
          <a:p>
            <a:r>
              <a:rPr lang="en-US" dirty="0"/>
              <a:t>Would the program still work if instead of recoloring a “dead end” to the temporary color, we recolored it to the open color?</a:t>
            </a:r>
          </a:p>
          <a:p>
            <a:pPr lvl="1"/>
            <a:r>
              <a:rPr lang="en-US" dirty="0"/>
              <a:t>The answer is “Yes”. This would not affect the ability of the algorithm to find a path or to determine that none exists; however, it would affect the algorithm’s efficiency: </a:t>
            </a:r>
          </a:p>
          <a:p>
            <a:pPr lvl="2"/>
            <a:r>
              <a:rPr lang="en-US" dirty="0"/>
              <a:t>After backtracking, the function could try to place on the path a cell that had been found to be a dead end.</a:t>
            </a:r>
          </a:p>
          <a:p>
            <a:pPr lvl="2"/>
            <a:r>
              <a:rPr lang="en-US" dirty="0"/>
              <a:t>The cell would be classified once again as a dead end.</a:t>
            </a:r>
          </a:p>
          <a:p>
            <a:pPr lvl="1"/>
            <a:r>
              <a:rPr lang="en-US" dirty="0"/>
              <a:t>Marking it as a dead end (color VISITED) the first time prevents this from happening.</a:t>
            </a:r>
          </a:p>
          <a:p>
            <a:endParaRPr lang="en-US"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
        <p:nvSpPr>
          <p:cNvPr id="6" name="Content Placeholder 2"/>
          <p:cNvSpPr txBox="1">
            <a:spLocks/>
          </p:cNvSpPr>
          <p:nvPr/>
        </p:nvSpPr>
        <p:spPr bwMode="auto">
          <a:xfrm>
            <a:off x="572493" y="4786183"/>
            <a:ext cx="8362122" cy="1491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Test for a variety of test cases:</a:t>
            </a:r>
          </a:p>
          <a:p>
            <a:pPr lvl="1">
              <a:spcBef>
                <a:spcPts val="0"/>
              </a:spcBef>
            </a:pPr>
            <a:r>
              <a:rPr lang="en-US" sz="1800" dirty="0"/>
              <a:t>Mazes that can be solved</a:t>
            </a:r>
          </a:p>
          <a:p>
            <a:pPr lvl="1">
              <a:spcBef>
                <a:spcPts val="400"/>
              </a:spcBef>
            </a:pPr>
            <a:r>
              <a:rPr lang="en-US" sz="1800" dirty="0"/>
              <a:t>Mazes that can't be solved</a:t>
            </a:r>
          </a:p>
          <a:p>
            <a:pPr lvl="1">
              <a:spcBef>
                <a:spcPts val="400"/>
              </a:spcBef>
            </a:pPr>
            <a:r>
              <a:rPr lang="en-US" sz="1800" dirty="0"/>
              <a:t>A maze with no barrier cells</a:t>
            </a:r>
          </a:p>
          <a:p>
            <a:pPr lvl="1">
              <a:spcBef>
                <a:spcPts val="400"/>
              </a:spcBef>
            </a:pPr>
            <a:r>
              <a:rPr lang="en-US" sz="1800" dirty="0"/>
              <a:t>A maze with a single barrier cell at the exit point</a:t>
            </a:r>
          </a:p>
        </p:txBody>
      </p:sp>
    </p:spTree>
    <p:extLst>
      <p:ext uri="{BB962C8B-B14F-4D97-AF65-F5344CB8AC3E}">
        <p14:creationId xmlns:p14="http://schemas.microsoft.com/office/powerpoint/2010/main" val="33114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05215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#23: Class or Function?</a:t>
            </a:r>
          </a:p>
        </p:txBody>
      </p:sp>
      <p:sp>
        <p:nvSpPr>
          <p:cNvPr id="3" name="Content Placeholder 2"/>
          <p:cNvSpPr>
            <a:spLocks noGrp="1"/>
          </p:cNvSpPr>
          <p:nvPr>
            <p:ph sz="quarter" idx="1"/>
          </p:nvPr>
        </p:nvSpPr>
        <p:spPr/>
        <p:txBody>
          <a:bodyPr/>
          <a:lstStyle/>
          <a:p>
            <a:r>
              <a:rPr lang="en-US" dirty="0"/>
              <a:t>Its not about class or function - its about being able to write more efficient and reusable code in developing powerful apps what would be too complicated to write without classes.</a:t>
            </a:r>
          </a:p>
          <a:p>
            <a:r>
              <a:rPr lang="en-US" dirty="0"/>
              <a:t>OOP is generally about tying together </a:t>
            </a:r>
            <a:r>
              <a:rPr lang="en-US" b="1" dirty="0">
                <a:solidFill>
                  <a:srgbClr val="FF0000"/>
                </a:solidFill>
              </a:rPr>
              <a:t>state</a:t>
            </a:r>
            <a:r>
              <a:rPr lang="en-US" dirty="0"/>
              <a:t> and </a:t>
            </a:r>
            <a:r>
              <a:rPr lang="en-US" b="1" dirty="0">
                <a:solidFill>
                  <a:srgbClr val="FF0000"/>
                </a:solidFill>
              </a:rPr>
              <a:t>behavior</a:t>
            </a:r>
            <a:r>
              <a:rPr lang="en-US" dirty="0"/>
              <a:t>.</a:t>
            </a:r>
          </a:p>
          <a:p>
            <a:pPr lvl="1"/>
            <a:r>
              <a:rPr lang="en-US" sz="1600" dirty="0"/>
              <a:t>Classes group attributes (state) and behavior (methods) and asserting that only methods (encapsulation) can act on the state.</a:t>
            </a:r>
          </a:p>
          <a:p>
            <a:pPr lvl="1"/>
            <a:r>
              <a:rPr lang="en-US" sz="1600" dirty="0"/>
              <a:t>In OOP, the methods are responsible for implementing the behavior of the class.</a:t>
            </a:r>
          </a:p>
          <a:p>
            <a:pPr lvl="1"/>
            <a:r>
              <a:rPr lang="en-US" sz="1600" dirty="0"/>
              <a:t>The methods participate in the encapsulation of state (freeing clients from the implementation detail) and in the preservation of the class invariants (statements about the class state that hold true from its birth to its death).</a:t>
            </a:r>
          </a:p>
          <a:p>
            <a:r>
              <a:rPr lang="en-US" dirty="0"/>
              <a:t>Classes support polymorphism – the essence of OOP.</a:t>
            </a:r>
          </a:p>
          <a:p>
            <a:pPr lvl="1"/>
            <a:r>
              <a:rPr lang="en-US" sz="1600" dirty="0"/>
              <a:t>Using OO over functions or older styles in a larger program is for portability.</a:t>
            </a:r>
          </a:p>
          <a:p>
            <a:pPr lvl="1"/>
            <a:r>
              <a:rPr lang="en-US" sz="1600" dirty="0"/>
              <a:t>Easier, quicker, and more secure to pull out the information from a class.</a:t>
            </a:r>
          </a:p>
          <a:p>
            <a:r>
              <a:rPr lang="en-US" dirty="0"/>
              <a:t>For a beginner it may seem you don't need classes</a:t>
            </a:r>
          </a:p>
          <a:p>
            <a:pPr lvl="1"/>
            <a:r>
              <a:rPr lang="en-US" sz="1600" dirty="0"/>
              <a:t>for the little things, maybe…</a:t>
            </a:r>
          </a:p>
          <a:p>
            <a:pPr lvl="1"/>
            <a:r>
              <a:rPr lang="en-US" sz="1600" dirty="0"/>
              <a:t>But even fairly simple programs could be vastly improved with classes - serious projects almost can't happen without them. </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a:t>
            </a:fld>
            <a:endParaRPr lang="en-US" dirty="0"/>
          </a:p>
        </p:txBody>
      </p:sp>
    </p:spTree>
    <p:extLst>
      <p:ext uri="{BB962C8B-B14F-4D97-AF65-F5344CB8AC3E}">
        <p14:creationId xmlns:p14="http://schemas.microsoft.com/office/powerpoint/2010/main" val="42570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and Activation Frames</a:t>
            </a:r>
          </a:p>
        </p:txBody>
      </p:sp>
      <p:sp>
        <p:nvSpPr>
          <p:cNvPr id="3" name="Content Placeholder 2"/>
          <p:cNvSpPr>
            <a:spLocks noGrp="1"/>
          </p:cNvSpPr>
          <p:nvPr>
            <p:ph sz="quarter" idx="1"/>
          </p:nvPr>
        </p:nvSpPr>
        <p:spPr/>
        <p:txBody>
          <a:bodyPr/>
          <a:lstStyle/>
          <a:p>
            <a:r>
              <a:rPr lang="en-US" dirty="0"/>
              <a:t>C++ maintains a stack on which it saves new information in the form of an activation frame.</a:t>
            </a:r>
          </a:p>
          <a:p>
            <a:r>
              <a:rPr lang="en-US" dirty="0"/>
              <a:t>The activation frame contains storage for</a:t>
            </a:r>
          </a:p>
          <a:p>
            <a:pPr lvl="1"/>
            <a:r>
              <a:rPr lang="en-US" dirty="0"/>
              <a:t>the return address of the calling function.</a:t>
            </a:r>
          </a:p>
          <a:p>
            <a:pPr lvl="1"/>
            <a:r>
              <a:rPr lang="en-US" dirty="0"/>
              <a:t>function arguments.</a:t>
            </a:r>
          </a:p>
          <a:p>
            <a:pPr lvl="1"/>
            <a:r>
              <a:rPr lang="en-US" dirty="0"/>
              <a:t>local variables (if any).</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a:t>
            </a:fld>
            <a:endParaRPr lang="en-US" dirty="0"/>
          </a:p>
        </p:txBody>
      </p:sp>
      <p:pic>
        <p:nvPicPr>
          <p:cNvPr id="7" name="Picture 6">
            <a:extLst>
              <a:ext uri="{FF2B5EF4-FFF2-40B4-BE49-F238E27FC236}">
                <a16:creationId xmlns:a16="http://schemas.microsoft.com/office/drawing/2014/main" id="{BF025039-E1F8-45DB-8A8E-F57A394FC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772" y="3200400"/>
            <a:ext cx="4362450" cy="3258946"/>
          </a:xfrm>
          <a:prstGeom prst="rect">
            <a:avLst/>
          </a:prstGeom>
        </p:spPr>
      </p:pic>
      <p:sp>
        <p:nvSpPr>
          <p:cNvPr id="8" name="Content Placeholder 2">
            <a:extLst>
              <a:ext uri="{FF2B5EF4-FFF2-40B4-BE49-F238E27FC236}">
                <a16:creationId xmlns:a16="http://schemas.microsoft.com/office/drawing/2014/main" id="{A7459CFD-FD37-4480-9ACF-CAB99A9BEA97}"/>
              </a:ext>
            </a:extLst>
          </p:cNvPr>
          <p:cNvSpPr txBox="1">
            <a:spLocks/>
          </p:cNvSpPr>
          <p:nvPr/>
        </p:nvSpPr>
        <p:spPr bwMode="auto">
          <a:xfrm>
            <a:off x="572493" y="3721657"/>
            <a:ext cx="4609107" cy="2374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Whenever a new function is called (recursive or otherwise), C++ pushes a new activation frame onto the stack.</a:t>
            </a:r>
          </a:p>
          <a:p>
            <a:endParaRPr lang="en-US" dirty="0"/>
          </a:p>
        </p:txBody>
      </p:sp>
    </p:spTree>
    <p:extLst>
      <p:ext uri="{BB962C8B-B14F-4D97-AF65-F5344CB8AC3E}">
        <p14:creationId xmlns:p14="http://schemas.microsoft.com/office/powerpoint/2010/main" val="2292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a Recursive Function</a:t>
            </a:r>
          </a:p>
        </p:txBody>
      </p:sp>
      <p:sp>
        <p:nvSpPr>
          <p:cNvPr id="3" name="Content Placeholder 2"/>
          <p:cNvSpPr>
            <a:spLocks noGrp="1"/>
          </p:cNvSpPr>
          <p:nvPr>
            <p:ph sz="quarter" idx="1"/>
          </p:nvPr>
        </p:nvSpPr>
        <p:spPr/>
        <p:txBody>
          <a:bodyPr/>
          <a:lstStyle/>
          <a:p>
            <a:r>
              <a:rPr lang="en-US" dirty="0"/>
              <a:t>The process of returning from recursive calls and computing the partial results is called </a:t>
            </a:r>
            <a:r>
              <a:rPr lang="en-US" b="1" dirty="0">
                <a:solidFill>
                  <a:srgbClr val="FF0000"/>
                </a:solidFill>
              </a:rPr>
              <a:t>unwinding</a:t>
            </a:r>
            <a:r>
              <a:rPr lang="en-US" dirty="0"/>
              <a:t> the recursion.</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a:t>
            </a:fld>
            <a:endParaRPr lang="en-US" dirty="0"/>
          </a:p>
        </p:txBody>
      </p:sp>
      <p:grpSp>
        <p:nvGrpSpPr>
          <p:cNvPr id="8" name="Group 7">
            <a:extLst>
              <a:ext uri="{FF2B5EF4-FFF2-40B4-BE49-F238E27FC236}">
                <a16:creationId xmlns:a16="http://schemas.microsoft.com/office/drawing/2014/main" id="{74E0C2F4-8DAA-443D-B992-D7646EA1DDA4}"/>
              </a:ext>
            </a:extLst>
          </p:cNvPr>
          <p:cNvGrpSpPr/>
          <p:nvPr/>
        </p:nvGrpSpPr>
        <p:grpSpPr>
          <a:xfrm>
            <a:off x="6432409" y="4836528"/>
            <a:ext cx="1641973" cy="600073"/>
            <a:chOff x="5518008" y="5032125"/>
            <a:chExt cx="1641973" cy="600073"/>
          </a:xfrm>
        </p:grpSpPr>
        <p:sp>
          <p:nvSpPr>
            <p:cNvPr id="9" name="Freeform: Shape 8">
              <a:extLst>
                <a:ext uri="{FF2B5EF4-FFF2-40B4-BE49-F238E27FC236}">
                  <a16:creationId xmlns:a16="http://schemas.microsoft.com/office/drawing/2014/main" id="{213A1BED-DBF6-467B-8432-638FFBC231B1}"/>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6F29A-AB4F-470C-B34A-1E79D399C285}"/>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grpSp>
        <p:nvGrpSpPr>
          <p:cNvPr id="11" name="Group 10">
            <a:extLst>
              <a:ext uri="{FF2B5EF4-FFF2-40B4-BE49-F238E27FC236}">
                <a16:creationId xmlns:a16="http://schemas.microsoft.com/office/drawing/2014/main" id="{C78FE326-864A-4C17-BBDA-93FFDDC626F9}"/>
              </a:ext>
            </a:extLst>
          </p:cNvPr>
          <p:cNvGrpSpPr/>
          <p:nvPr/>
        </p:nvGrpSpPr>
        <p:grpSpPr>
          <a:xfrm>
            <a:off x="5991505" y="4089017"/>
            <a:ext cx="1603985" cy="621431"/>
            <a:chOff x="5077104" y="4284614"/>
            <a:chExt cx="1603985" cy="621431"/>
          </a:xfrm>
        </p:grpSpPr>
        <p:sp>
          <p:nvSpPr>
            <p:cNvPr id="12" name="Freeform: Shape 11">
              <a:extLst>
                <a:ext uri="{FF2B5EF4-FFF2-40B4-BE49-F238E27FC236}">
                  <a16:creationId xmlns:a16="http://schemas.microsoft.com/office/drawing/2014/main" id="{410CD7FE-0142-4C29-81EE-BED90D127CC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6CC5A9-AADF-4A18-B810-6D27356A12AB}"/>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4" name="Group 13">
            <a:extLst>
              <a:ext uri="{FF2B5EF4-FFF2-40B4-BE49-F238E27FC236}">
                <a16:creationId xmlns:a16="http://schemas.microsoft.com/office/drawing/2014/main" id="{A786E20F-6251-4875-A0A5-A995017D1169}"/>
              </a:ext>
            </a:extLst>
          </p:cNvPr>
          <p:cNvGrpSpPr/>
          <p:nvPr/>
        </p:nvGrpSpPr>
        <p:grpSpPr>
          <a:xfrm>
            <a:off x="5550600" y="3341505"/>
            <a:ext cx="1565996" cy="642788"/>
            <a:chOff x="4636200" y="3537103"/>
            <a:chExt cx="1565996" cy="642788"/>
          </a:xfrm>
        </p:grpSpPr>
        <p:sp>
          <p:nvSpPr>
            <p:cNvPr id="15" name="Freeform: Shape 14">
              <a:extLst>
                <a:ext uri="{FF2B5EF4-FFF2-40B4-BE49-F238E27FC236}">
                  <a16:creationId xmlns:a16="http://schemas.microsoft.com/office/drawing/2014/main" id="{AF18DCED-A022-496A-9FC8-2742DE550CCB}"/>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B5AAEA-0A29-4702-905F-DD75C5C5DF7F}"/>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3</a:t>
              </a:r>
            </a:p>
          </p:txBody>
        </p:sp>
      </p:grpSp>
      <p:grpSp>
        <p:nvGrpSpPr>
          <p:cNvPr id="17" name="Group 16">
            <a:extLst>
              <a:ext uri="{FF2B5EF4-FFF2-40B4-BE49-F238E27FC236}">
                <a16:creationId xmlns:a16="http://schemas.microsoft.com/office/drawing/2014/main" id="{2235B5FD-9F27-433D-AF43-C247BF01FB65}"/>
              </a:ext>
            </a:extLst>
          </p:cNvPr>
          <p:cNvGrpSpPr/>
          <p:nvPr/>
        </p:nvGrpSpPr>
        <p:grpSpPr>
          <a:xfrm>
            <a:off x="5921905" y="3414226"/>
            <a:ext cx="3309409" cy="724960"/>
            <a:chOff x="5007504" y="3609824"/>
            <a:chExt cx="3309409" cy="724960"/>
          </a:xfrm>
        </p:grpSpPr>
        <p:sp>
          <p:nvSpPr>
            <p:cNvPr id="18" name="TextBox 17">
              <a:extLst>
                <a:ext uri="{FF2B5EF4-FFF2-40B4-BE49-F238E27FC236}">
                  <a16:creationId xmlns:a16="http://schemas.microsoft.com/office/drawing/2014/main" id="{B556F360-BDFC-4790-9D42-51FB99AD401B}"/>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r>
                <a:rPr lang="en-US" b="1" dirty="0" err="1">
                  <a:latin typeface="Consolas" panose="020B0609020204030204" pitchFamily="49" charset="0"/>
                  <a:cs typeface="Consolas" panose="020B0609020204030204" pitchFamily="49" charset="0"/>
                </a:rPr>
                <a:t>ce</a:t>
              </a:r>
              <a:r>
                <a:rPr lang="en-US" b="1" dirty="0">
                  <a:latin typeface="Consolas" panose="020B0609020204030204" pitchFamily="49" charset="0"/>
                  <a:cs typeface="Consolas" panose="020B0609020204030204" pitchFamily="49" charset="0"/>
                </a:rPr>
                <a:t>")</a:t>
              </a:r>
            </a:p>
          </p:txBody>
        </p:sp>
        <p:cxnSp>
          <p:nvCxnSpPr>
            <p:cNvPr id="19" name="Straight Arrow Connector 18">
              <a:extLst>
                <a:ext uri="{FF2B5EF4-FFF2-40B4-BE49-F238E27FC236}">
                  <a16:creationId xmlns:a16="http://schemas.microsoft.com/office/drawing/2014/main" id="{176644E6-ED86-430B-854F-5AE8599FE57F}"/>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1D37BE6-CB8F-4F51-A7FF-378FAD67407D}"/>
              </a:ext>
            </a:extLst>
          </p:cNvPr>
          <p:cNvGrpSpPr/>
          <p:nvPr/>
        </p:nvGrpSpPr>
        <p:grpSpPr>
          <a:xfrm>
            <a:off x="6357409" y="4125378"/>
            <a:ext cx="3102505" cy="734927"/>
            <a:chOff x="5443008" y="4320975"/>
            <a:chExt cx="3102505" cy="734927"/>
          </a:xfrm>
        </p:grpSpPr>
        <p:sp>
          <p:nvSpPr>
            <p:cNvPr id="21" name="TextBox 20">
              <a:extLst>
                <a:ext uri="{FF2B5EF4-FFF2-40B4-BE49-F238E27FC236}">
                  <a16:creationId xmlns:a16="http://schemas.microsoft.com/office/drawing/2014/main" id="{3155E194-5DC1-475F-BBCA-085843A0588B}"/>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size("e")</a:t>
              </a:r>
            </a:p>
          </p:txBody>
        </p:sp>
        <p:cxnSp>
          <p:nvCxnSpPr>
            <p:cNvPr id="22" name="Straight Arrow Connector 21">
              <a:extLst>
                <a:ext uri="{FF2B5EF4-FFF2-40B4-BE49-F238E27FC236}">
                  <a16:creationId xmlns:a16="http://schemas.microsoft.com/office/drawing/2014/main" id="{AFA05B12-3CB5-46C1-9F07-CBB882D4657B}"/>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1754EEA-8620-4E23-9C44-B9F9E8E4D1ED}"/>
              </a:ext>
            </a:extLst>
          </p:cNvPr>
          <p:cNvGrpSpPr/>
          <p:nvPr/>
        </p:nvGrpSpPr>
        <p:grpSpPr>
          <a:xfrm>
            <a:off x="6792914" y="4836527"/>
            <a:ext cx="3102505" cy="744894"/>
            <a:chOff x="5878513" y="5032125"/>
            <a:chExt cx="3102505" cy="744894"/>
          </a:xfrm>
        </p:grpSpPr>
        <p:sp>
          <p:nvSpPr>
            <p:cNvPr id="24" name="TextBox 23">
              <a:extLst>
                <a:ext uri="{FF2B5EF4-FFF2-40B4-BE49-F238E27FC236}">
                  <a16:creationId xmlns:a16="http://schemas.microsoft.com/office/drawing/2014/main" id="{F333DF12-1402-4E85-AC5B-A8B1568CC6BB}"/>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p>
          </p:txBody>
        </p:sp>
        <p:cxnSp>
          <p:nvCxnSpPr>
            <p:cNvPr id="25" name="Straight Arrow Connector 24">
              <a:extLst>
                <a:ext uri="{FF2B5EF4-FFF2-40B4-BE49-F238E27FC236}">
                  <a16:creationId xmlns:a16="http://schemas.microsoft.com/office/drawing/2014/main" id="{B11BE71A-244F-4197-9F4F-59294DEBF38C}"/>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928043-4086-4FD6-AF25-399399CBD492}"/>
              </a:ext>
            </a:extLst>
          </p:cNvPr>
          <p:cNvSpPr txBox="1"/>
          <p:nvPr/>
        </p:nvSpPr>
        <p:spPr>
          <a:xfrm>
            <a:off x="5715001" y="3048000"/>
            <a:ext cx="298816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cout &lt;&lt; size("ace");</a:t>
            </a:r>
          </a:p>
        </p:txBody>
      </p:sp>
      <p:grpSp>
        <p:nvGrpSpPr>
          <p:cNvPr id="27" name="Group 26">
            <a:extLst>
              <a:ext uri="{FF2B5EF4-FFF2-40B4-BE49-F238E27FC236}">
                <a16:creationId xmlns:a16="http://schemas.microsoft.com/office/drawing/2014/main" id="{07FB6238-A810-44D2-963B-876196F41494}"/>
              </a:ext>
            </a:extLst>
          </p:cNvPr>
          <p:cNvGrpSpPr/>
          <p:nvPr/>
        </p:nvGrpSpPr>
        <p:grpSpPr>
          <a:xfrm>
            <a:off x="8001000" y="5378914"/>
            <a:ext cx="1026012" cy="619320"/>
            <a:chOff x="7221920" y="5574512"/>
            <a:chExt cx="1026012" cy="619320"/>
          </a:xfrm>
        </p:grpSpPr>
        <p:sp>
          <p:nvSpPr>
            <p:cNvPr id="28" name="Arc 27">
              <a:extLst>
                <a:ext uri="{FF2B5EF4-FFF2-40B4-BE49-F238E27FC236}">
                  <a16:creationId xmlns:a16="http://schemas.microsoft.com/office/drawing/2014/main" id="{CBC09780-AE24-4E98-B311-FED7FE32ACE0}"/>
                </a:ext>
              </a:extLst>
            </p:cNvPr>
            <p:cNvSpPr/>
            <p:nvPr/>
          </p:nvSpPr>
          <p:spPr>
            <a:xfrm rot="5019501">
              <a:off x="7738750" y="5539399"/>
              <a:ext cx="474070" cy="5442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20EE2888-D210-48AE-9858-969D033D362E}"/>
                </a:ext>
              </a:extLst>
            </p:cNvPr>
            <p:cNvSpPr txBox="1"/>
            <p:nvPr/>
          </p:nvSpPr>
          <p:spPr>
            <a:xfrm>
              <a:off x="72219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0</a:t>
              </a:r>
            </a:p>
          </p:txBody>
        </p:sp>
      </p:grpSp>
      <p:sp>
        <p:nvSpPr>
          <p:cNvPr id="30" name="TextBox 29">
            <a:extLst>
              <a:ext uri="{FF2B5EF4-FFF2-40B4-BE49-F238E27FC236}">
                <a16:creationId xmlns:a16="http://schemas.microsoft.com/office/drawing/2014/main" id="{CFB5524D-0855-4F3E-A0DE-33FA54780B5D}"/>
              </a:ext>
            </a:extLst>
          </p:cNvPr>
          <p:cNvSpPr txBox="1"/>
          <p:nvPr/>
        </p:nvSpPr>
        <p:spPr>
          <a:xfrm>
            <a:off x="1600201" y="2895600"/>
            <a:ext cx="4287783" cy="3539430"/>
          </a:xfrm>
          <a:prstGeom prst="rect">
            <a:avLst/>
          </a:prstGeom>
          <a:noFill/>
        </p:spPr>
        <p:txBody>
          <a:bodyPr wrap="square" rtlCol="0">
            <a:spAutoFit/>
          </a:bodyPr>
          <a:lstStyle/>
          <a:p>
            <a:r>
              <a:rPr lang="en-US" sz="1600" b="1" dirty="0">
                <a:latin typeface="Consolas" panose="020B0609020204030204" pitchFamily="49" charset="0"/>
              </a:rPr>
              <a:t>#include &lt;iostream&gt;</a:t>
            </a:r>
          </a:p>
          <a:p>
            <a:r>
              <a:rPr lang="en-US" sz="1600" b="1" dirty="0">
                <a:latin typeface="Consolas" panose="020B0609020204030204" pitchFamily="49" charset="0"/>
              </a:rPr>
              <a:t>using namespace std;</a:t>
            </a:r>
          </a:p>
          <a:p>
            <a:endParaRPr lang="en-US" sz="1600" b="1" dirty="0">
              <a:latin typeface="Consolas" panose="020B0609020204030204" pitchFamily="49" charset="0"/>
            </a:endParaRPr>
          </a:p>
          <a:p>
            <a:r>
              <a:rPr lang="en-US" sz="1600" b="1" dirty="0">
                <a:solidFill>
                  <a:srgbClr val="FF0000"/>
                </a:solidFill>
                <a:latin typeface="Consolas" panose="020B0609020204030204" pitchFamily="49" charset="0"/>
              </a:rPr>
              <a:t>int size(string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   if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 == "") return 0;</a:t>
            </a:r>
          </a:p>
          <a:p>
            <a:r>
              <a:rPr lang="en-US" sz="1600" b="1" dirty="0">
                <a:solidFill>
                  <a:srgbClr val="FF0000"/>
                </a:solidFill>
                <a:latin typeface="Consolas" panose="020B0609020204030204" pitchFamily="49" charset="0"/>
              </a:rPr>
              <a:t>   return 1 + size(</a:t>
            </a:r>
            <a:r>
              <a:rPr lang="en-US" sz="1600" b="1" dirty="0" err="1">
                <a:solidFill>
                  <a:srgbClr val="FF0000"/>
                </a:solidFill>
                <a:latin typeface="Consolas" panose="020B0609020204030204" pitchFamily="49" charset="0"/>
              </a:rPr>
              <a:t>str.substr</a:t>
            </a:r>
            <a:r>
              <a:rPr lang="en-US" sz="1600" b="1" dirty="0">
                <a:solidFill>
                  <a:srgbClr val="FF0000"/>
                </a:solidFill>
                <a:latin typeface="Consolas" panose="020B0609020204030204" pitchFamily="49" charset="0"/>
              </a:rPr>
              <a:t>(1));</a:t>
            </a:r>
          </a:p>
          <a:p>
            <a:r>
              <a:rPr lang="en-US" sz="1600" b="1" dirty="0">
                <a:solidFill>
                  <a:srgbClr val="FF0000"/>
                </a:solidFill>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int main()</a:t>
            </a:r>
          </a:p>
          <a:p>
            <a:r>
              <a:rPr lang="en-US" sz="1600" b="1" dirty="0">
                <a:latin typeface="Consolas" panose="020B0609020204030204" pitchFamily="49" charset="0"/>
              </a:rPr>
              <a:t>{</a:t>
            </a:r>
          </a:p>
          <a:p>
            <a:r>
              <a:rPr lang="en-US" sz="1600" b="1" dirty="0">
                <a:latin typeface="Consolas" panose="020B0609020204030204" pitchFamily="49" charset="0"/>
              </a:rPr>
              <a:t>   cout &lt;&lt; size("ace");</a:t>
            </a:r>
          </a:p>
          <a:p>
            <a:r>
              <a:rPr lang="en-US" sz="1600" b="1" dirty="0">
                <a:latin typeface="Consolas" panose="020B0609020204030204" pitchFamily="49" charset="0"/>
              </a:rPr>
              <a:t>   return 0;</a:t>
            </a:r>
          </a:p>
          <a:p>
            <a:r>
              <a:rPr lang="en-US" sz="1600" b="1" dirty="0">
                <a:latin typeface="Consolas" panose="020B0609020204030204" pitchFamily="49" charset="0"/>
              </a:rPr>
              <a:t>}</a:t>
            </a:r>
          </a:p>
        </p:txBody>
      </p:sp>
    </p:spTree>
    <p:extLst>
      <p:ext uri="{BB962C8B-B14F-4D97-AF65-F5344CB8AC3E}">
        <p14:creationId xmlns:p14="http://schemas.microsoft.com/office/powerpoint/2010/main" val="17555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Stack - Activation Frames</a:t>
            </a:r>
          </a:p>
        </p:txBody>
      </p:sp>
      <p:sp>
        <p:nvSpPr>
          <p:cNvPr id="3" name="Footer Placeholder 2"/>
          <p:cNvSpPr>
            <a:spLocks noGrp="1"/>
          </p:cNvSpPr>
          <p:nvPr>
            <p:ph type="ftr" sz="quarter" idx="11"/>
          </p:nvPr>
        </p:nvSpPr>
        <p:spPr/>
        <p:txBody>
          <a:bodyPr/>
          <a:lstStyle/>
          <a:p>
            <a:r>
              <a:rPr lang="en-US"/>
              <a:t>Recursion (23)</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smtClean="0"/>
              <a:pPr/>
              <a:t>6</a:t>
            </a:fld>
            <a:endParaRPr lang="en-US" dirty="0"/>
          </a:p>
        </p:txBody>
      </p:sp>
      <p:pic>
        <p:nvPicPr>
          <p:cNvPr id="5" name="Picture 2"/>
          <p:cNvPicPr>
            <a:picLocks noChangeAspect="1" noChangeArrowheads="1"/>
          </p:cNvPicPr>
          <p:nvPr/>
        </p:nvPicPr>
        <p:blipFill>
          <a:blip r:embed="rId2"/>
          <a:srcRect/>
          <a:stretch>
            <a:fillRect/>
          </a:stretch>
        </p:blipFill>
        <p:spPr bwMode="auto">
          <a:xfrm>
            <a:off x="1181101" y="3429000"/>
            <a:ext cx="8753475" cy="3173412"/>
          </a:xfrm>
          <a:prstGeom prst="rect">
            <a:avLst/>
          </a:prstGeom>
          <a:noFill/>
          <a:ln w="9525">
            <a:noFill/>
            <a:miter lim="800000"/>
            <a:headEnd/>
            <a:tailEnd/>
          </a:ln>
        </p:spPr>
      </p:pic>
      <p:sp>
        <p:nvSpPr>
          <p:cNvPr id="6" name="TextBox 5"/>
          <p:cNvSpPr txBox="1"/>
          <p:nvPr/>
        </p:nvSpPr>
        <p:spPr>
          <a:xfrm>
            <a:off x="1508760" y="1633334"/>
            <a:ext cx="3368040" cy="1477328"/>
          </a:xfrm>
          <a:prstGeom prst="rect">
            <a:avLst/>
          </a:prstGeom>
          <a:noFill/>
        </p:spPr>
        <p:txBody>
          <a:bodyPr wrap="square" rtlCol="0">
            <a:spAutoFit/>
          </a:bodyPr>
          <a:lstStyle/>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cout &lt;&lt; size("ace");</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7" name="TextBox 6"/>
          <p:cNvSpPr txBox="1"/>
          <p:nvPr/>
        </p:nvSpPr>
        <p:spPr>
          <a:xfrm>
            <a:off x="5612674" y="1633334"/>
            <a:ext cx="4572000" cy="1477328"/>
          </a:xfrm>
          <a:prstGeom prst="rect">
            <a:avLst/>
          </a:prstGeom>
          <a:noFill/>
        </p:spPr>
        <p:txBody>
          <a:bodyPr wrap="square" rtlCol="0">
            <a:spAutoFit/>
          </a:bodyPr>
          <a:lstStyle/>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r>
              <a:rPr lang="en-US" b="1" dirty="0">
                <a:latin typeface="Consolas" panose="020B0609020204030204" pitchFamily="49" charset="0"/>
              </a:rPr>
              <a:t>   if (</a:t>
            </a:r>
            <a:r>
              <a:rPr lang="en-US" b="1" dirty="0" err="1">
                <a:latin typeface="Consolas" panose="020B0609020204030204" pitchFamily="49" charset="0"/>
              </a:rPr>
              <a:t>str</a:t>
            </a:r>
            <a:r>
              <a:rPr lang="en-US" b="1" dirty="0">
                <a:latin typeface="Consolas" panose="020B0609020204030204" pitchFamily="49" charset="0"/>
              </a:rPr>
              <a:t> == "") return 0;</a:t>
            </a:r>
          </a:p>
          <a:p>
            <a:r>
              <a:rPr lang="en-US" b="1" dirty="0">
                <a:latin typeface="Consolas" panose="020B0609020204030204" pitchFamily="49" charset="0"/>
              </a:rPr>
              <a:t>   return size(</a:t>
            </a:r>
            <a:r>
              <a:rPr lang="en-US" b="1" dirty="0" err="1">
                <a:latin typeface="Consolas" panose="020B0609020204030204" pitchFamily="49" charset="0"/>
              </a:rPr>
              <a:t>str.substr</a:t>
            </a:r>
            <a:r>
              <a:rPr lang="en-US" b="1" dirty="0">
                <a:latin typeface="Consolas" panose="020B0609020204030204" pitchFamily="49" charset="0"/>
              </a:rPr>
              <a:t>(1));</a:t>
            </a:r>
          </a:p>
          <a:p>
            <a:r>
              <a:rPr lang="en-US" b="1" dirty="0">
                <a:latin typeface="Consolas" panose="020B0609020204030204" pitchFamily="49" charset="0"/>
              </a:rPr>
              <a:t>}</a:t>
            </a:r>
          </a:p>
        </p:txBody>
      </p:sp>
      <p:cxnSp>
        <p:nvCxnSpPr>
          <p:cNvPr id="9" name="Straight Arrow Connector 8"/>
          <p:cNvCxnSpPr/>
          <p:nvPr/>
        </p:nvCxnSpPr>
        <p:spPr>
          <a:xfrm flipV="1">
            <a:off x="2286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8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1533-713C-47B3-BC66-85B7050F2CAD}"/>
              </a:ext>
            </a:extLst>
          </p:cNvPr>
          <p:cNvSpPr>
            <a:spLocks noGrp="1"/>
          </p:cNvSpPr>
          <p:nvPr>
            <p:ph type="title"/>
          </p:nvPr>
        </p:nvSpPr>
        <p:spPr/>
        <p:txBody>
          <a:bodyPr/>
          <a:lstStyle/>
          <a:p>
            <a:r>
              <a:rPr lang="en-US" dirty="0"/>
              <a:t>How To Build A 10-foot Wall?</a:t>
            </a:r>
          </a:p>
        </p:txBody>
      </p:sp>
      <p:sp>
        <p:nvSpPr>
          <p:cNvPr id="4" name="Footer Placeholder 3">
            <a:extLst>
              <a:ext uri="{FF2B5EF4-FFF2-40B4-BE49-F238E27FC236}">
                <a16:creationId xmlns:a16="http://schemas.microsoft.com/office/drawing/2014/main" id="{B01EF607-75FD-4DE3-8201-CD41A0FB65C6}"/>
              </a:ext>
            </a:extLst>
          </p:cNvPr>
          <p:cNvSpPr>
            <a:spLocks noGrp="1"/>
          </p:cNvSpPr>
          <p:nvPr>
            <p:ph type="ftr" sz="quarter" idx="11"/>
          </p:nvPr>
        </p:nvSpPr>
        <p:spPr/>
        <p:txBody>
          <a:bodyPr/>
          <a:lstStyle/>
          <a:p>
            <a:pPr>
              <a:defRPr/>
            </a:pPr>
            <a:r>
              <a:rPr lang="en-US"/>
              <a:t>Recursion (23)</a:t>
            </a:r>
            <a:endParaRPr lang="en-US" dirty="0"/>
          </a:p>
        </p:txBody>
      </p:sp>
      <p:sp>
        <p:nvSpPr>
          <p:cNvPr id="5" name="Slide Number Placeholder 4">
            <a:extLst>
              <a:ext uri="{FF2B5EF4-FFF2-40B4-BE49-F238E27FC236}">
                <a16:creationId xmlns:a16="http://schemas.microsoft.com/office/drawing/2014/main" id="{5336363F-56AB-4436-8ACD-B928F6BBC8C8}"/>
              </a:ext>
            </a:extLst>
          </p:cNvPr>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pic>
        <p:nvPicPr>
          <p:cNvPr id="2050" name="Picture 2" descr="Textures Texture seamless | Clean cinder block texture seamless 01648 |  Textures - ARCHITECTURE - CONCRETE - Plates - C… | Concrete texture, Plates  on wall, Texture">
            <a:extLst>
              <a:ext uri="{FF2B5EF4-FFF2-40B4-BE49-F238E27FC236}">
                <a16:creationId xmlns:a16="http://schemas.microsoft.com/office/drawing/2014/main" id="{AD443980-0DCD-4CB5-A8FD-6B1622B3E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1871131"/>
            <a:ext cx="4326467" cy="432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1FD668-DAB3-42A9-B473-406863DC21DB}"/>
              </a:ext>
            </a:extLst>
          </p:cNvPr>
          <p:cNvPicPr>
            <a:picLocks noChangeAspect="1"/>
          </p:cNvPicPr>
          <p:nvPr/>
        </p:nvPicPr>
        <p:blipFill>
          <a:blip r:embed="rId3"/>
          <a:stretch>
            <a:fillRect/>
          </a:stretch>
        </p:blipFill>
        <p:spPr>
          <a:xfrm>
            <a:off x="6139920" y="2311398"/>
            <a:ext cx="4314825" cy="3886200"/>
          </a:xfrm>
          <a:prstGeom prst="rect">
            <a:avLst/>
          </a:prstGeom>
        </p:spPr>
      </p:pic>
      <p:grpSp>
        <p:nvGrpSpPr>
          <p:cNvPr id="10" name="Group 9">
            <a:extLst>
              <a:ext uri="{FF2B5EF4-FFF2-40B4-BE49-F238E27FC236}">
                <a16:creationId xmlns:a16="http://schemas.microsoft.com/office/drawing/2014/main" id="{E6CA9685-8DD4-48C1-AA47-5BDC84D71468}"/>
              </a:ext>
            </a:extLst>
          </p:cNvPr>
          <p:cNvGrpSpPr/>
          <p:nvPr/>
        </p:nvGrpSpPr>
        <p:grpSpPr>
          <a:xfrm>
            <a:off x="6139920" y="1432981"/>
            <a:ext cx="4314825" cy="878417"/>
            <a:chOff x="6139920" y="1432981"/>
            <a:chExt cx="4314825" cy="878417"/>
          </a:xfrm>
        </p:grpSpPr>
        <p:pic>
          <p:nvPicPr>
            <p:cNvPr id="8" name="Picture 7">
              <a:extLst>
                <a:ext uri="{FF2B5EF4-FFF2-40B4-BE49-F238E27FC236}">
                  <a16:creationId xmlns:a16="http://schemas.microsoft.com/office/drawing/2014/main" id="{AAE213E3-8F51-4334-87A5-773FFD3AD6EF}"/>
                </a:ext>
              </a:extLst>
            </p:cNvPr>
            <p:cNvPicPr>
              <a:picLocks noChangeAspect="1"/>
            </p:cNvPicPr>
            <p:nvPr/>
          </p:nvPicPr>
          <p:blipFill>
            <a:blip r:embed="rId4"/>
            <a:stretch>
              <a:fillRect/>
            </a:stretch>
          </p:blipFill>
          <p:spPr>
            <a:xfrm>
              <a:off x="6139920" y="1432981"/>
              <a:ext cx="4314825" cy="438150"/>
            </a:xfrm>
            <a:prstGeom prst="rect">
              <a:avLst/>
            </a:prstGeom>
          </p:spPr>
        </p:pic>
        <p:sp>
          <p:nvSpPr>
            <p:cNvPr id="9" name="Arrow: Down 8">
              <a:extLst>
                <a:ext uri="{FF2B5EF4-FFF2-40B4-BE49-F238E27FC236}">
                  <a16:creationId xmlns:a16="http://schemas.microsoft.com/office/drawing/2014/main" id="{D2D4A81D-2426-40F2-8281-EE86DD23AC8D}"/>
                </a:ext>
              </a:extLst>
            </p:cNvPr>
            <p:cNvSpPr/>
            <p:nvPr/>
          </p:nvSpPr>
          <p:spPr>
            <a:xfrm>
              <a:off x="8037690" y="1871131"/>
              <a:ext cx="530578" cy="4402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415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7.4, pgs. 426-434</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7.4 Problem Solving with Recursion</a:t>
            </a:r>
          </a:p>
          <a:p>
            <a:pPr algn="ctr"/>
            <a:r>
              <a:rPr lang="en-US" sz="2000" dirty="0"/>
              <a:t>Case Study: Towers of Hanoi</a:t>
            </a:r>
          </a:p>
          <a:p>
            <a:pPr algn="ctr"/>
            <a:r>
              <a:rPr lang="en-US" sz="2000" dirty="0"/>
              <a:t>Case Study: Counting Cells in a Blob</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102089"/>
            <a:ext cx="2366001" cy="1589105"/>
          </a:xfrm>
          <a:prstGeom prst="rect">
            <a:avLst/>
          </a:prstGeom>
        </p:spPr>
      </p:pic>
      <p:pic>
        <p:nvPicPr>
          <p:cNvPr id="6" name="Picture 2">
            <a:extLst>
              <a:ext uri="{FF2B5EF4-FFF2-40B4-BE49-F238E27FC236}">
                <a16:creationId xmlns:a16="http://schemas.microsoft.com/office/drawing/2014/main" id="{6155791D-58DF-4B32-B197-811E086D5F67}"/>
              </a:ext>
            </a:extLst>
          </p:cNvPr>
          <p:cNvPicPr>
            <a:picLocks noChangeAspect="1" noChangeArrowheads="1"/>
          </p:cNvPicPr>
          <p:nvPr/>
        </p:nvPicPr>
        <p:blipFill>
          <a:blip r:embed="rId3"/>
          <a:srcRect/>
          <a:stretch>
            <a:fillRect/>
          </a:stretch>
        </p:blipFill>
        <p:spPr bwMode="auto">
          <a:xfrm>
            <a:off x="7315201" y="3429000"/>
            <a:ext cx="1652991" cy="1676400"/>
          </a:xfrm>
          <a:prstGeom prst="rect">
            <a:avLst/>
          </a:prstGeom>
          <a:noFill/>
          <a:ln w="9525">
            <a:noFill/>
            <a:miter lim="800000"/>
            <a:headEnd/>
            <a:tailEnd/>
          </a:ln>
        </p:spPr>
      </p:pic>
    </p:spTree>
    <p:extLst>
      <p:ext uri="{BB962C8B-B14F-4D97-AF65-F5344CB8AC3E}">
        <p14:creationId xmlns:p14="http://schemas.microsoft.com/office/powerpoint/2010/main" val="333172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1FA4D8-848E-48BA-92BD-D21B1EF63097}"/>
              </a:ext>
            </a:extLst>
          </p:cNvPr>
          <p:cNvSpPr txBox="1"/>
          <p:nvPr/>
        </p:nvSpPr>
        <p:spPr>
          <a:xfrm>
            <a:off x="873889" y="3600856"/>
            <a:ext cx="8483030" cy="3231654"/>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recursive function to solve Tower of Hanoi puzzle</a:t>
            </a:r>
          </a:p>
          <a:p>
            <a:r>
              <a:rPr lang="en-US" sz="1200" b="1" dirty="0">
                <a:latin typeface="Consolas" panose="020B0609020204030204" pitchFamily="49" charset="0"/>
                <a:cs typeface="Consolas" panose="020B0609020204030204" pitchFamily="49" charset="0"/>
              </a:rPr>
              <a:t>void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(int disk, char from, char to, char temp)</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if (disk == 1)</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cout &lt;&lt; "Move disk 1 from " &lt;&lt; from &lt;&lt; " to " &lt;&lt; to &lt;&lt; </a:t>
            </a:r>
            <a:r>
              <a:rPr lang="en-US" sz="1200" b="1" dirty="0" err="1">
                <a:latin typeface="Consolas" panose="020B0609020204030204" pitchFamily="49" charset="0"/>
                <a:cs typeface="Consolas" panose="020B0609020204030204" pitchFamily="49" charset="0"/>
              </a:rPr>
              <a:t>endl</a:t>
            </a:r>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a:t>
            </a:r>
          </a:p>
        </p:txBody>
      </p:sp>
      <p:sp>
        <p:nvSpPr>
          <p:cNvPr id="13" name="TextBox 12">
            <a:extLst>
              <a:ext uri="{FF2B5EF4-FFF2-40B4-BE49-F238E27FC236}">
                <a16:creationId xmlns:a16="http://schemas.microsoft.com/office/drawing/2014/main" id="{4E1FA4D8-848E-48BA-92BD-D21B1EF63097}"/>
              </a:ext>
            </a:extLst>
          </p:cNvPr>
          <p:cNvSpPr txBox="1"/>
          <p:nvPr/>
        </p:nvSpPr>
        <p:spPr>
          <a:xfrm>
            <a:off x="852611" y="4880599"/>
            <a:ext cx="8483030" cy="1754326"/>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else</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 move top disks (disks-1) to temporary peg.</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from, temp, to);</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a:t>
            </a:r>
          </a:p>
        </p:txBody>
      </p:sp>
      <p:sp>
        <p:nvSpPr>
          <p:cNvPr id="2" name="Title 1"/>
          <p:cNvSpPr>
            <a:spLocks noGrp="1"/>
          </p:cNvSpPr>
          <p:nvPr>
            <p:ph type="title"/>
          </p:nvPr>
        </p:nvSpPr>
        <p:spPr/>
        <p:txBody>
          <a:bodyPr/>
          <a:lstStyle/>
          <a:p>
            <a:r>
              <a:rPr lang="en-US" dirty="0"/>
              <a:t>Towers of Hanoi</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sp>
        <p:nvSpPr>
          <p:cNvPr id="11" name="Content Placeholder 2"/>
          <p:cNvSpPr>
            <a:spLocks noGrp="1"/>
          </p:cNvSpPr>
          <p:nvPr>
            <p:ph sz="quarter" idx="1"/>
          </p:nvPr>
        </p:nvSpPr>
        <p:spPr>
          <a:xfrm>
            <a:off x="544010" y="1295401"/>
            <a:ext cx="6085390" cy="2362199"/>
          </a:xfrm>
        </p:spPr>
        <p:txBody>
          <a:bodyPr/>
          <a:lstStyle/>
          <a:p>
            <a:r>
              <a:rPr lang="en-US" sz="2000" dirty="0"/>
              <a:t>Move the three disks to a different peg, maintaining their order (largest disk on bottom, smallest on top, etc.)</a:t>
            </a:r>
          </a:p>
          <a:p>
            <a:pPr lvl="1"/>
            <a:r>
              <a:rPr lang="en-US" sz="1800" dirty="0"/>
              <a:t>Only the top disk on a peg can be moved to another peg.</a:t>
            </a:r>
          </a:p>
          <a:p>
            <a:pPr lvl="1"/>
            <a:r>
              <a:rPr lang="en-US" sz="1800" dirty="0"/>
              <a:t>A larger disk cannot be placed on top of a smaller disk.</a:t>
            </a:r>
            <a:endParaRPr lang="en-US" dirty="0"/>
          </a:p>
        </p:txBody>
      </p:sp>
      <p:pic>
        <p:nvPicPr>
          <p:cNvPr id="8" name="Picture 7">
            <a:extLst>
              <a:ext uri="{FF2B5EF4-FFF2-40B4-BE49-F238E27FC236}">
                <a16:creationId xmlns:a16="http://schemas.microsoft.com/office/drawing/2014/main" id="{74667C26-DE49-48D0-BF19-76EB77F98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89" y="1305163"/>
            <a:ext cx="3205057" cy="2152650"/>
          </a:xfrm>
          <a:prstGeom prst="rect">
            <a:avLst/>
          </a:prstGeom>
        </p:spPr>
      </p:pic>
      <p:sp>
        <p:nvSpPr>
          <p:cNvPr id="12" name="TextBox 11">
            <a:extLst>
              <a:ext uri="{FF2B5EF4-FFF2-40B4-BE49-F238E27FC236}">
                <a16:creationId xmlns:a16="http://schemas.microsoft.com/office/drawing/2014/main" id="{2439CBC7-268F-4EFC-9F7B-E735A7661F16}"/>
              </a:ext>
            </a:extLst>
          </p:cNvPr>
          <p:cNvSpPr txBox="1"/>
          <p:nvPr/>
        </p:nvSpPr>
        <p:spPr>
          <a:xfrm>
            <a:off x="6957980" y="3611648"/>
            <a:ext cx="3581400" cy="338554"/>
          </a:xfrm>
          <a:prstGeom prst="rect">
            <a:avLst/>
          </a:prstGeom>
          <a:solidFill>
            <a:srgbClr val="FFFF00"/>
          </a:solidFill>
        </p:spPr>
        <p:txBody>
          <a:bodyPr wrap="square" rtlCol="0">
            <a:spAutoFit/>
          </a:bodyPr>
          <a:lstStyle/>
          <a:p>
            <a:pPr algn="ctr"/>
            <a:r>
              <a:rPr lang="en-US" sz="1600" b="1" dirty="0" err="1">
                <a:latin typeface="Consolas" panose="020B0609020204030204" pitchFamily="49" charset="0"/>
                <a:cs typeface="Consolas" panose="020B0609020204030204" pitchFamily="49" charset="0"/>
              </a:rPr>
              <a:t>move_disk</a:t>
            </a:r>
            <a:r>
              <a:rPr lang="en-US" sz="1600" b="1" dirty="0">
                <a:latin typeface="Consolas" panose="020B0609020204030204" pitchFamily="49" charset="0"/>
                <a:cs typeface="Consolas" panose="020B0609020204030204" pitchFamily="49" charset="0"/>
              </a:rPr>
              <a:t>(4, 'L', 'R', 'M')</a:t>
            </a:r>
          </a:p>
        </p:txBody>
      </p:sp>
      <p:sp>
        <p:nvSpPr>
          <p:cNvPr id="10" name="TextBox 9">
            <a:extLst>
              <a:ext uri="{FF2B5EF4-FFF2-40B4-BE49-F238E27FC236}">
                <a16:creationId xmlns:a16="http://schemas.microsoft.com/office/drawing/2014/main" id="{627AB827-EE1B-46D4-AF7A-1989C08A34B6}"/>
              </a:ext>
            </a:extLst>
          </p:cNvPr>
          <p:cNvSpPr txBox="1"/>
          <p:nvPr/>
        </p:nvSpPr>
        <p:spPr>
          <a:xfrm>
            <a:off x="8450488" y="4191001"/>
            <a:ext cx="2057400" cy="2400657"/>
          </a:xfrm>
          <a:prstGeom prst="rect">
            <a:avLst/>
          </a:prstGeom>
          <a:solidFill>
            <a:srgbClr val="FFFF00"/>
          </a:solidFill>
        </p:spPr>
        <p:txBody>
          <a:bodyPr wrap="square" rtlCol="0">
            <a:spAutoFit/>
          </a:bodyPr>
          <a:lstStyle/>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3 from L to M</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2 from R to M</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4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2 from M to L</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3 from M to R</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p:txBody>
      </p:sp>
      <p:sp>
        <p:nvSpPr>
          <p:cNvPr id="3" name="TextBox 2">
            <a:extLst>
              <a:ext uri="{FF2B5EF4-FFF2-40B4-BE49-F238E27FC236}">
                <a16:creationId xmlns:a16="http://schemas.microsoft.com/office/drawing/2014/main" id="{B1AD2104-F64A-479E-94B7-F2707D85212F}"/>
              </a:ext>
            </a:extLst>
          </p:cNvPr>
          <p:cNvSpPr txBox="1"/>
          <p:nvPr/>
        </p:nvSpPr>
        <p:spPr>
          <a:xfrm>
            <a:off x="7789962" y="3105499"/>
            <a:ext cx="2296103" cy="338554"/>
          </a:xfrm>
          <a:prstGeom prst="rect">
            <a:avLst/>
          </a:prstGeom>
          <a:noFill/>
        </p:spPr>
        <p:txBody>
          <a:bodyPr wrap="square" rtlCol="0">
            <a:spAutoFit/>
          </a:bodyPr>
          <a:lstStyle/>
          <a:p>
            <a:pPr algn="ctr"/>
            <a:r>
              <a:rPr lang="en-US" sz="1600" b="1" dirty="0"/>
              <a:t>L             M             R</a:t>
            </a:r>
          </a:p>
        </p:txBody>
      </p:sp>
      <p:sp>
        <p:nvSpPr>
          <p:cNvPr id="14" name="TextBox 13">
            <a:extLst>
              <a:ext uri="{FF2B5EF4-FFF2-40B4-BE49-F238E27FC236}">
                <a16:creationId xmlns:a16="http://schemas.microsoft.com/office/drawing/2014/main" id="{93BC8ECE-5849-46B2-B07B-95CDACE6DE7B}"/>
              </a:ext>
            </a:extLst>
          </p:cNvPr>
          <p:cNvSpPr txBox="1"/>
          <p:nvPr/>
        </p:nvSpPr>
        <p:spPr>
          <a:xfrm>
            <a:off x="873889" y="559978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move bottom disk to destination.</a:t>
            </a:r>
          </a:p>
          <a:p>
            <a:r>
              <a:rPr lang="en-US" sz="1200" b="1" dirty="0">
                <a:latin typeface="Consolas" panose="020B0609020204030204" pitchFamily="49" charset="0"/>
                <a:cs typeface="Consolas" panose="020B0609020204030204" pitchFamily="49" charset="0"/>
              </a:rPr>
              <a:t>      cout &lt;&lt; "Move disk " &lt;&lt; disk &lt;&lt; " from " &lt;&lt; from &lt;&lt; " to " &lt;&lt; to &lt;&lt; endl;</a:t>
            </a:r>
          </a:p>
        </p:txBody>
      </p:sp>
      <p:sp>
        <p:nvSpPr>
          <p:cNvPr id="15" name="TextBox 14">
            <a:extLst>
              <a:ext uri="{FF2B5EF4-FFF2-40B4-BE49-F238E27FC236}">
                <a16:creationId xmlns:a16="http://schemas.microsoft.com/office/drawing/2014/main" id="{ABF74C6D-AF42-463D-B543-E76D04DF7927}"/>
              </a:ext>
            </a:extLst>
          </p:cNvPr>
          <p:cNvSpPr txBox="1"/>
          <p:nvPr/>
        </p:nvSpPr>
        <p:spPr>
          <a:xfrm>
            <a:off x="873889" y="596305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finish by moving temp disks on top of destination.</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temp, to, from);</a:t>
            </a:r>
          </a:p>
        </p:txBody>
      </p:sp>
    </p:spTree>
    <p:extLst>
      <p:ext uri="{BB962C8B-B14F-4D97-AF65-F5344CB8AC3E}">
        <p14:creationId xmlns:p14="http://schemas.microsoft.com/office/powerpoint/2010/main" val="23951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2" grpId="0" animBg="1"/>
      <p:bldP spid="10" grpId="0" animBg="1"/>
      <p:bldP spid="14" grpId="0"/>
      <p:bldP spid="1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2611</TotalTime>
  <Words>2561</Words>
  <Application>Microsoft Office PowerPoint</Application>
  <PresentationFormat>Custom</PresentationFormat>
  <Paragraphs>355</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Comic Sans MS</vt:lpstr>
      <vt:lpstr>Consolas</vt:lpstr>
      <vt:lpstr>Symbol</vt:lpstr>
      <vt:lpstr>Tw Cen MT</vt:lpstr>
      <vt:lpstr>Wingdings</vt:lpstr>
      <vt:lpstr>CS 235 Theme</vt:lpstr>
      <vt:lpstr>PowerPoint Presentation</vt:lpstr>
      <vt:lpstr>Attendance Quiz #22</vt:lpstr>
      <vt:lpstr>Tip #23: Class or Function?</vt:lpstr>
      <vt:lpstr>The Stack and Activation Frames</vt:lpstr>
      <vt:lpstr>Tracing a Recursive Function</vt:lpstr>
      <vt:lpstr>Run-Time Stack - Activation Frames</vt:lpstr>
      <vt:lpstr>How To Build A 10-foot Wall?</vt:lpstr>
      <vt:lpstr>PowerPoint Presentation</vt:lpstr>
      <vt:lpstr>Towers of Hanoi</vt:lpstr>
      <vt:lpstr>Counting Cells in a Blob</vt:lpstr>
      <vt:lpstr>Count Cells in a Blob</vt:lpstr>
      <vt:lpstr>Count Cells in a Blob</vt:lpstr>
      <vt:lpstr>Test Counting Cells in a Blob</vt:lpstr>
      <vt:lpstr>PowerPoint Presentation</vt:lpstr>
      <vt:lpstr>Backtracking</vt:lpstr>
      <vt:lpstr>Finding a Path through a Maze</vt:lpstr>
      <vt:lpstr>Design find_maze_path(x, y)</vt:lpstr>
      <vt:lpstr>Implementation</vt:lpstr>
      <vt:lpstr>Testing</vt:lpstr>
      <vt:lpstr>Marking a Cell as Visited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98</cp:revision>
  <dcterms:created xsi:type="dcterms:W3CDTF">2020-07-19T21:27:39Z</dcterms:created>
  <dcterms:modified xsi:type="dcterms:W3CDTF">2022-03-31T17:39:11Z</dcterms:modified>
</cp:coreProperties>
</file>